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2"/>
  </p:notesMasterIdLst>
  <p:sldIdLst>
    <p:sldId id="793" r:id="rId2"/>
    <p:sldId id="794" r:id="rId3"/>
    <p:sldId id="873" r:id="rId4"/>
    <p:sldId id="703" r:id="rId5"/>
    <p:sldId id="529" r:id="rId6"/>
    <p:sldId id="726" r:id="rId7"/>
    <p:sldId id="877" r:id="rId8"/>
    <p:sldId id="875" r:id="rId9"/>
    <p:sldId id="798" r:id="rId10"/>
    <p:sldId id="799" r:id="rId11"/>
    <p:sldId id="800" r:id="rId12"/>
    <p:sldId id="924" r:id="rId13"/>
    <p:sldId id="876" r:id="rId14"/>
    <p:sldId id="621" r:id="rId15"/>
    <p:sldId id="272" r:id="rId16"/>
    <p:sldId id="275" r:id="rId17"/>
    <p:sldId id="806" r:id="rId18"/>
    <p:sldId id="808" r:id="rId19"/>
    <p:sldId id="923" r:id="rId20"/>
    <p:sldId id="812" r:id="rId21"/>
    <p:sldId id="809" r:id="rId22"/>
    <p:sldId id="810" r:id="rId23"/>
    <p:sldId id="811" r:id="rId24"/>
    <p:sldId id="813" r:id="rId25"/>
    <p:sldId id="936" r:id="rId26"/>
    <p:sldId id="814" r:id="rId27"/>
    <p:sldId id="815" r:id="rId28"/>
    <p:sldId id="951" r:id="rId29"/>
    <p:sldId id="953" r:id="rId30"/>
    <p:sldId id="952" r:id="rId31"/>
    <p:sldId id="954" r:id="rId32"/>
    <p:sldId id="956" r:id="rId33"/>
    <p:sldId id="762" r:id="rId34"/>
    <p:sldId id="958" r:id="rId35"/>
    <p:sldId id="960" r:id="rId36"/>
    <p:sldId id="257" r:id="rId37"/>
    <p:sldId id="961" r:id="rId38"/>
    <p:sldId id="930" r:id="rId39"/>
    <p:sldId id="818" r:id="rId40"/>
    <p:sldId id="939" r:id="rId41"/>
    <p:sldId id="706" r:id="rId42"/>
    <p:sldId id="820" r:id="rId43"/>
    <p:sldId id="821" r:id="rId44"/>
    <p:sldId id="822" r:id="rId45"/>
    <p:sldId id="823" r:id="rId46"/>
    <p:sldId id="824" r:id="rId47"/>
    <p:sldId id="825" r:id="rId48"/>
    <p:sldId id="817" r:id="rId49"/>
    <p:sldId id="940" r:id="rId50"/>
    <p:sldId id="941" r:id="rId51"/>
    <p:sldId id="931" r:id="rId52"/>
    <p:sldId id="942" r:id="rId53"/>
    <p:sldId id="927" r:id="rId54"/>
    <p:sldId id="928" r:id="rId55"/>
    <p:sldId id="943" r:id="rId56"/>
    <p:sldId id="944" r:id="rId57"/>
    <p:sldId id="945" r:id="rId58"/>
    <p:sldId id="826" r:id="rId59"/>
    <p:sldId id="829" r:id="rId60"/>
    <p:sldId id="830" r:id="rId61"/>
    <p:sldId id="831" r:id="rId62"/>
    <p:sldId id="946" r:id="rId63"/>
    <p:sldId id="833" r:id="rId64"/>
    <p:sldId id="711" r:id="rId65"/>
    <p:sldId id="743" r:id="rId66"/>
    <p:sldId id="947" r:id="rId67"/>
    <p:sldId id="948" r:id="rId68"/>
    <p:sldId id="744" r:id="rId69"/>
    <p:sldId id="745" r:id="rId70"/>
    <p:sldId id="746" r:id="rId71"/>
    <p:sldId id="934" r:id="rId72"/>
    <p:sldId id="935" r:id="rId73"/>
    <p:sldId id="807" r:id="rId74"/>
    <p:sldId id="601" r:id="rId75"/>
    <p:sldId id="919" r:id="rId76"/>
    <p:sldId id="912" r:id="rId77"/>
    <p:sldId id="913" r:id="rId78"/>
    <p:sldId id="911" r:id="rId79"/>
    <p:sldId id="602" r:id="rId80"/>
    <p:sldId id="603" r:id="rId81"/>
    <p:sldId id="604" r:id="rId82"/>
    <p:sldId id="606" r:id="rId83"/>
    <p:sldId id="608" r:id="rId84"/>
    <p:sldId id="609" r:id="rId85"/>
    <p:sldId id="840" r:id="rId86"/>
    <p:sldId id="841" r:id="rId87"/>
    <p:sldId id="842" r:id="rId88"/>
    <p:sldId id="844" r:id="rId89"/>
    <p:sldId id="843" r:id="rId90"/>
    <p:sldId id="883" r:id="rId91"/>
    <p:sldId id="847" r:id="rId92"/>
    <p:sldId id="884" r:id="rId93"/>
    <p:sldId id="885" r:id="rId94"/>
    <p:sldId id="886" r:id="rId95"/>
    <p:sldId id="914" r:id="rId96"/>
    <p:sldId id="482" r:id="rId97"/>
    <p:sldId id="503" r:id="rId98"/>
    <p:sldId id="504" r:id="rId99"/>
    <p:sldId id="508" r:id="rId100"/>
    <p:sldId id="509" r:id="rId101"/>
    <p:sldId id="510" r:id="rId102"/>
    <p:sldId id="505" r:id="rId103"/>
    <p:sldId id="506" r:id="rId104"/>
    <p:sldId id="732" r:id="rId105"/>
    <p:sldId id="733" r:id="rId106"/>
    <p:sldId id="734" r:id="rId107"/>
    <p:sldId id="735" r:id="rId108"/>
    <p:sldId id="736" r:id="rId109"/>
    <p:sldId id="737" r:id="rId110"/>
    <p:sldId id="738" r:id="rId111"/>
    <p:sldId id="739" r:id="rId112"/>
    <p:sldId id="740" r:id="rId113"/>
    <p:sldId id="741" r:id="rId114"/>
    <p:sldId id="887" r:id="rId115"/>
    <p:sldId id="888" r:id="rId116"/>
    <p:sldId id="742" r:id="rId117"/>
    <p:sldId id="857" r:id="rId118"/>
    <p:sldId id="898" r:id="rId119"/>
    <p:sldId id="858" r:id="rId120"/>
    <p:sldId id="899" r:id="rId121"/>
    <p:sldId id="949" r:id="rId122"/>
    <p:sldId id="900" r:id="rId123"/>
    <p:sldId id="901" r:id="rId124"/>
    <p:sldId id="902" r:id="rId125"/>
    <p:sldId id="903" r:id="rId126"/>
    <p:sldId id="904" r:id="rId127"/>
    <p:sldId id="905" r:id="rId128"/>
    <p:sldId id="906" r:id="rId129"/>
    <p:sldId id="907" r:id="rId130"/>
    <p:sldId id="908" r:id="rId131"/>
    <p:sldId id="909" r:id="rId132"/>
    <p:sldId id="910" r:id="rId133"/>
    <p:sldId id="950" r:id="rId134"/>
    <p:sldId id="859" r:id="rId135"/>
    <p:sldId id="860" r:id="rId136"/>
    <p:sldId id="861" r:id="rId137"/>
    <p:sldId id="792" r:id="rId138"/>
    <p:sldId id="864" r:id="rId139"/>
    <p:sldId id="865" r:id="rId140"/>
    <p:sldId id="866" r:id="rId141"/>
    <p:sldId id="926" r:id="rId142"/>
    <p:sldId id="929" r:id="rId143"/>
    <p:sldId id="867" r:id="rId144"/>
    <p:sldId id="868" r:id="rId145"/>
    <p:sldId id="869" r:id="rId146"/>
    <p:sldId id="870" r:id="rId147"/>
    <p:sldId id="871" r:id="rId148"/>
    <p:sldId id="872" r:id="rId149"/>
    <p:sldId id="686" r:id="rId150"/>
    <p:sldId id="708" r:id="rId1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0" autoAdjust="0"/>
    <p:restoredTop sz="88561" autoAdjust="0"/>
  </p:normalViewPr>
  <p:slideViewPr>
    <p:cSldViewPr>
      <p:cViewPr varScale="1">
        <p:scale>
          <a:sx n="100" d="100"/>
          <a:sy n="100" d="100"/>
        </p:scale>
        <p:origin x="2152" y="168"/>
      </p:cViewPr>
      <p:guideLst>
        <p:guide orient="horz" pos="2160"/>
        <p:guide pos="2880"/>
      </p:guideLst>
    </p:cSldViewPr>
  </p:slideViewPr>
  <p:notesTextViewPr>
    <p:cViewPr>
      <p:scale>
        <a:sx n="1" d="1"/>
        <a:sy n="1" d="1"/>
      </p:scale>
      <p:origin x="0" y="0"/>
    </p:cViewPr>
  </p:notesTextViewPr>
  <p:sorterViewPr>
    <p:cViewPr>
      <p:scale>
        <a:sx n="66" d="100"/>
        <a:sy n="66" d="100"/>
      </p:scale>
      <p:origin x="0" y="1220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AB85C-D165-47D7-AAC7-F85BD25FBC7A}" type="datetimeFigureOut">
              <a:rPr lang="en-US" smtClean="0"/>
              <a:t>11/21/19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800C1-72A4-4F8A-8C40-450B19EE46D6}" type="slidenum">
              <a:rPr lang="en-US" smtClean="0"/>
              <a:t>‹#›</a:t>
            </a:fld>
            <a:endParaRPr lang="en-US"/>
          </a:p>
        </p:txBody>
      </p:sp>
    </p:spTree>
    <p:extLst>
      <p:ext uri="{BB962C8B-B14F-4D97-AF65-F5344CB8AC3E}">
        <p14:creationId xmlns:p14="http://schemas.microsoft.com/office/powerpoint/2010/main" val="147563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a:t>
            </a:fld>
            <a:endParaRPr lang="zh-CN" altLang="en-US"/>
          </a:p>
        </p:txBody>
      </p:sp>
    </p:spTree>
    <p:extLst>
      <p:ext uri="{BB962C8B-B14F-4D97-AF65-F5344CB8AC3E}">
        <p14:creationId xmlns:p14="http://schemas.microsoft.com/office/powerpoint/2010/main" val="216732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18</a:t>
            </a:fld>
            <a:endParaRPr lang="zh-CN" altLang="en-US"/>
          </a:p>
        </p:txBody>
      </p:sp>
    </p:spTree>
    <p:extLst>
      <p:ext uri="{BB962C8B-B14F-4D97-AF65-F5344CB8AC3E}">
        <p14:creationId xmlns:p14="http://schemas.microsoft.com/office/powerpoint/2010/main" val="909844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19</a:t>
            </a:fld>
            <a:endParaRPr lang="zh-CN" altLang="en-US"/>
          </a:p>
        </p:txBody>
      </p:sp>
    </p:spTree>
    <p:extLst>
      <p:ext uri="{BB962C8B-B14F-4D97-AF65-F5344CB8AC3E}">
        <p14:creationId xmlns:p14="http://schemas.microsoft.com/office/powerpoint/2010/main" val="3479864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20</a:t>
            </a:fld>
            <a:endParaRPr lang="zh-CN" altLang="en-US"/>
          </a:p>
        </p:txBody>
      </p:sp>
    </p:spTree>
    <p:extLst>
      <p:ext uri="{BB962C8B-B14F-4D97-AF65-F5344CB8AC3E}">
        <p14:creationId xmlns:p14="http://schemas.microsoft.com/office/powerpoint/2010/main" val="3654909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22</a:t>
            </a:fld>
            <a:endParaRPr lang="zh-CN" altLang="en-US"/>
          </a:p>
        </p:txBody>
      </p:sp>
    </p:spTree>
    <p:extLst>
      <p:ext uri="{BB962C8B-B14F-4D97-AF65-F5344CB8AC3E}">
        <p14:creationId xmlns:p14="http://schemas.microsoft.com/office/powerpoint/2010/main" val="2566711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23</a:t>
            </a:fld>
            <a:endParaRPr lang="zh-CN" altLang="en-US"/>
          </a:p>
        </p:txBody>
      </p:sp>
    </p:spTree>
    <p:extLst>
      <p:ext uri="{BB962C8B-B14F-4D97-AF65-F5344CB8AC3E}">
        <p14:creationId xmlns:p14="http://schemas.microsoft.com/office/powerpoint/2010/main" val="2450493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24</a:t>
            </a:fld>
            <a:endParaRPr lang="zh-CN" altLang="en-US"/>
          </a:p>
        </p:txBody>
      </p:sp>
    </p:spTree>
    <p:extLst>
      <p:ext uri="{BB962C8B-B14F-4D97-AF65-F5344CB8AC3E}">
        <p14:creationId xmlns:p14="http://schemas.microsoft.com/office/powerpoint/2010/main" val="3357909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25</a:t>
            </a:fld>
            <a:endParaRPr lang="zh-CN" altLang="en-US"/>
          </a:p>
        </p:txBody>
      </p:sp>
    </p:spTree>
    <p:extLst>
      <p:ext uri="{BB962C8B-B14F-4D97-AF65-F5344CB8AC3E}">
        <p14:creationId xmlns:p14="http://schemas.microsoft.com/office/powerpoint/2010/main" val="2382128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26</a:t>
            </a:fld>
            <a:endParaRPr lang="zh-CN" altLang="en-US"/>
          </a:p>
        </p:txBody>
      </p:sp>
    </p:spTree>
    <p:extLst>
      <p:ext uri="{BB962C8B-B14F-4D97-AF65-F5344CB8AC3E}">
        <p14:creationId xmlns:p14="http://schemas.microsoft.com/office/powerpoint/2010/main" val="224819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err="1"/>
              <a:t>Recht</a:t>
            </a:r>
            <a:r>
              <a:rPr lang="en-US" altLang="zh-CN" dirty="0"/>
              <a:t> &amp; Leslie, 1988</a:t>
            </a:r>
            <a:endParaRPr lang="zh-CN" altLang="en-US" dirty="0"/>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32</a:t>
            </a:fld>
            <a:endParaRPr lang="zh-CN" altLang="en-US"/>
          </a:p>
        </p:txBody>
      </p:sp>
    </p:spTree>
    <p:extLst>
      <p:ext uri="{BB962C8B-B14F-4D97-AF65-F5344CB8AC3E}">
        <p14:creationId xmlns:p14="http://schemas.microsoft.com/office/powerpoint/2010/main" val="3264320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85</a:t>
            </a:fld>
            <a:endParaRPr lang="en-US"/>
          </a:p>
        </p:txBody>
      </p:sp>
    </p:spTree>
    <p:extLst>
      <p:ext uri="{BB962C8B-B14F-4D97-AF65-F5344CB8AC3E}">
        <p14:creationId xmlns:p14="http://schemas.microsoft.com/office/powerpoint/2010/main" val="80693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a:t>
            </a:fld>
            <a:endParaRPr lang="zh-CN" altLang="en-US"/>
          </a:p>
        </p:txBody>
      </p:sp>
    </p:spTree>
    <p:extLst>
      <p:ext uri="{BB962C8B-B14F-4D97-AF65-F5344CB8AC3E}">
        <p14:creationId xmlns:p14="http://schemas.microsoft.com/office/powerpoint/2010/main" val="3832060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86</a:t>
            </a:fld>
            <a:endParaRPr lang="en-US"/>
          </a:p>
        </p:txBody>
      </p:sp>
    </p:spTree>
    <p:extLst>
      <p:ext uri="{BB962C8B-B14F-4D97-AF65-F5344CB8AC3E}">
        <p14:creationId xmlns:p14="http://schemas.microsoft.com/office/powerpoint/2010/main" val="139202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88</a:t>
            </a:fld>
            <a:endParaRPr lang="en-US"/>
          </a:p>
        </p:txBody>
      </p:sp>
    </p:spTree>
    <p:extLst>
      <p:ext uri="{BB962C8B-B14F-4D97-AF65-F5344CB8AC3E}">
        <p14:creationId xmlns:p14="http://schemas.microsoft.com/office/powerpoint/2010/main" val="382993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800C1-72A4-4F8A-8C40-450B19EE46D6}" type="slidenum">
              <a:rPr lang="en-US" smtClean="0"/>
              <a:t>96</a:t>
            </a:fld>
            <a:endParaRPr lang="en-US"/>
          </a:p>
        </p:txBody>
      </p:sp>
    </p:spTree>
    <p:extLst>
      <p:ext uri="{BB962C8B-B14F-4D97-AF65-F5344CB8AC3E}">
        <p14:creationId xmlns:p14="http://schemas.microsoft.com/office/powerpoint/2010/main" val="311249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128</a:t>
            </a:fld>
            <a:endParaRPr lang="en-US"/>
          </a:p>
        </p:txBody>
      </p:sp>
    </p:spTree>
    <p:extLst>
      <p:ext uri="{BB962C8B-B14F-4D97-AF65-F5344CB8AC3E}">
        <p14:creationId xmlns:p14="http://schemas.microsoft.com/office/powerpoint/2010/main" val="146361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6</a:t>
            </a:fld>
            <a:endParaRPr lang="zh-CN" altLang="en-US"/>
          </a:p>
        </p:txBody>
      </p:sp>
    </p:spTree>
    <p:extLst>
      <p:ext uri="{BB962C8B-B14F-4D97-AF65-F5344CB8AC3E}">
        <p14:creationId xmlns:p14="http://schemas.microsoft.com/office/powerpoint/2010/main" val="161411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7</a:t>
            </a:fld>
            <a:endParaRPr lang="zh-CN" altLang="en-US"/>
          </a:p>
        </p:txBody>
      </p:sp>
    </p:spTree>
    <p:extLst>
      <p:ext uri="{BB962C8B-B14F-4D97-AF65-F5344CB8AC3E}">
        <p14:creationId xmlns:p14="http://schemas.microsoft.com/office/powerpoint/2010/main" val="3449335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8</a:t>
            </a:fld>
            <a:endParaRPr lang="zh-CN" altLang="en-US"/>
          </a:p>
        </p:txBody>
      </p:sp>
    </p:spTree>
    <p:extLst>
      <p:ext uri="{BB962C8B-B14F-4D97-AF65-F5344CB8AC3E}">
        <p14:creationId xmlns:p14="http://schemas.microsoft.com/office/powerpoint/2010/main" val="927428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12</a:t>
            </a:fld>
            <a:endParaRPr lang="zh-CN" altLang="en-US"/>
          </a:p>
        </p:txBody>
      </p:sp>
    </p:spTree>
    <p:extLst>
      <p:ext uri="{BB962C8B-B14F-4D97-AF65-F5344CB8AC3E}">
        <p14:creationId xmlns:p14="http://schemas.microsoft.com/office/powerpoint/2010/main" val="3719127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13</a:t>
            </a:fld>
            <a:endParaRPr lang="zh-CN" altLang="en-US"/>
          </a:p>
        </p:txBody>
      </p:sp>
    </p:spTree>
    <p:extLst>
      <p:ext uri="{BB962C8B-B14F-4D97-AF65-F5344CB8AC3E}">
        <p14:creationId xmlns:p14="http://schemas.microsoft.com/office/powerpoint/2010/main" val="262045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14</a:t>
            </a:fld>
            <a:endParaRPr lang="zh-CN" altLang="en-US"/>
          </a:p>
        </p:txBody>
      </p:sp>
    </p:spTree>
    <p:extLst>
      <p:ext uri="{BB962C8B-B14F-4D97-AF65-F5344CB8AC3E}">
        <p14:creationId xmlns:p14="http://schemas.microsoft.com/office/powerpoint/2010/main" val="371115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15</a:t>
            </a:fld>
            <a:endParaRPr lang="zh-CN" altLang="en-US"/>
          </a:p>
        </p:txBody>
      </p:sp>
    </p:spTree>
    <p:extLst>
      <p:ext uri="{BB962C8B-B14F-4D97-AF65-F5344CB8AC3E}">
        <p14:creationId xmlns:p14="http://schemas.microsoft.com/office/powerpoint/2010/main" val="52899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73CBCF"/>
        </a:solidFill>
        <a:effectLst/>
      </p:bgPr>
    </p:bg>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bs_0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57818" y="5143512"/>
            <a:ext cx="1013080" cy="1329992"/>
          </a:xfrm>
          <a:prstGeom prst="rect">
            <a:avLst/>
          </a:prstGeom>
        </p:spPr>
      </p:pic>
      <p:sp>
        <p:nvSpPr>
          <p:cNvPr id="15" name="文本占位符 14"/>
          <p:cNvSpPr>
            <a:spLocks noGrp="1"/>
          </p:cNvSpPr>
          <p:nvPr>
            <p:ph type="body" sz="quarter" idx="10"/>
          </p:nvPr>
        </p:nvSpPr>
        <p:spPr>
          <a:xfrm>
            <a:off x="1071538" y="428604"/>
            <a:ext cx="4643437" cy="1785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0" name="矩形 19"/>
          <p:cNvSpPr/>
          <p:nvPr userDrawn="1"/>
        </p:nvSpPr>
        <p:spPr>
          <a:xfrm>
            <a:off x="0" y="0"/>
            <a:ext cx="9144000" cy="5929330"/>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DF512866-3CB9-4A0D-A54D-82A1C76D83B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13021" y="4429132"/>
            <a:ext cx="2831011" cy="2107294"/>
          </a:xfrm>
          <a:prstGeom prst="rect">
            <a:avLst/>
          </a:prstGeom>
          <a:effectLst>
            <a:outerShdw blurRad="50800" dist="38100" dir="2700000" algn="tl" rotWithShape="0">
              <a:prstClr val="black">
                <a:alpha val="40000"/>
              </a:prstClr>
            </a:outerShdw>
          </a:effectLst>
        </p:spPr>
      </p:pic>
      <p:sp>
        <p:nvSpPr>
          <p:cNvPr id="19" name="文本占位符 18"/>
          <p:cNvSpPr>
            <a:spLocks noGrp="1"/>
          </p:cNvSpPr>
          <p:nvPr>
            <p:ph type="body" sz="quarter" idx="11"/>
          </p:nvPr>
        </p:nvSpPr>
        <p:spPr>
          <a:xfrm>
            <a:off x="3500430" y="714356"/>
            <a:ext cx="4643444" cy="214314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22" name="图片占位符 21"/>
          <p:cNvSpPr>
            <a:spLocks noGrp="1"/>
          </p:cNvSpPr>
          <p:nvPr>
            <p:ph type="pic" sz="quarter" idx="12"/>
          </p:nvPr>
        </p:nvSpPr>
        <p:spPr>
          <a:xfrm>
            <a:off x="857224" y="714356"/>
            <a:ext cx="2500330" cy="2143125"/>
          </a:xfrm>
        </p:spPr>
        <p:txBody>
          <a:bodyPr/>
          <a:lstStyle/>
          <a:p>
            <a:r>
              <a:rPr lang="en-US" altLang="zh-CN"/>
              <a:t>Drag picture to placeholder or click icon to add</a:t>
            </a:r>
            <a:endParaRPr lang="zh-CN" altLang="en-US"/>
          </a:p>
        </p:txBody>
      </p:sp>
      <p:sp>
        <p:nvSpPr>
          <p:cNvPr id="23" name="图片占位符 21"/>
          <p:cNvSpPr>
            <a:spLocks noGrp="1"/>
          </p:cNvSpPr>
          <p:nvPr>
            <p:ph type="pic" sz="quarter" idx="13"/>
          </p:nvPr>
        </p:nvSpPr>
        <p:spPr>
          <a:xfrm>
            <a:off x="857224" y="3000372"/>
            <a:ext cx="2500330" cy="2143125"/>
          </a:xfrm>
        </p:spPr>
        <p:txBody>
          <a:bodyPr/>
          <a:lstStyle/>
          <a:p>
            <a:r>
              <a:rPr lang="en-US" altLang="zh-CN"/>
              <a:t>Drag picture to placeholder or click icon to add</a:t>
            </a:r>
            <a:endParaRPr lang="zh-CN" altLang="en-US"/>
          </a:p>
        </p:txBody>
      </p:sp>
      <p:sp>
        <p:nvSpPr>
          <p:cNvPr id="24" name="文本占位符 18"/>
          <p:cNvSpPr>
            <a:spLocks noGrp="1"/>
          </p:cNvSpPr>
          <p:nvPr>
            <p:ph type="body" sz="quarter" idx="14"/>
          </p:nvPr>
        </p:nvSpPr>
        <p:spPr>
          <a:xfrm>
            <a:off x="3500430" y="3000372"/>
            <a:ext cx="4643444" cy="214314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8A8A3-7174-4BCC-8A51-7D6396C83E7E}"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98A8A3-7174-4BCC-8A51-7D6396C83E7E}" type="datetimeFigureOut">
              <a:rPr lang="en-US" smtClean="0"/>
              <a:t>11/21/19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8A8A3-7174-4BCC-8A51-7D6396C83E7E}" type="datetimeFigureOut">
              <a:rPr lang="en-US" smtClean="0"/>
              <a:t>11/21/19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C8F7-B98D-4348-9664-B11A0C9F499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98A8A3-7174-4BCC-8A51-7D6396C83E7E}" type="datetimeFigureOut">
              <a:rPr lang="en-US" smtClean="0"/>
              <a:t>11/21/19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8A8A3-7174-4BCC-8A51-7D6396C83E7E}" type="datetimeFigureOut">
              <a:rPr lang="en-US" smtClean="0"/>
              <a:t>11/21/19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11/21/19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11/21/19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A98A8A3-7174-4BCC-8A51-7D6396C83E7E}" type="datetimeFigureOut">
              <a:rPr lang="en-US" smtClean="0"/>
              <a:t>11/21/19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26EC8F7-B98D-4348-9664-B11A0C9F49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hanahanonliteracy.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literacy.io/"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syracusecityschools.com/tfiles/folder712/Latin%20Root%20Acativities.pdf" TargetMode="External"/><Relationship Id="rId2" Type="http://schemas.openxmlformats.org/officeDocument/2006/relationships/hyperlink" Target="https://d3jc3ahdjad7x7.cloudfront.net/1Wfu6ZLa3Dx2jxFtkGxgyFP5iVqUQNJ2yWyEqNu6ljtNEkJ1.pdf" TargetMode="External"/><Relationship Id="rId1" Type="http://schemas.openxmlformats.org/officeDocument/2006/relationships/slideLayout" Target="../slideLayouts/slideLayout2.xml"/><Relationship Id="rId4" Type="http://schemas.openxmlformats.org/officeDocument/2006/relationships/hyperlink" Target="https://www.prepscholar.com/gre/blog/gre-root-words/"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066800"/>
            <a:ext cx="7391400" cy="2514600"/>
          </a:xfrm>
        </p:spPr>
        <p:txBody>
          <a:bodyPr>
            <a:normAutofit/>
          </a:bodyPr>
          <a:lstStyle/>
          <a:p>
            <a:pPr marL="0" indent="0">
              <a:buNone/>
            </a:pPr>
            <a:r>
              <a:rPr lang="en-US" sz="5400" dirty="0">
                <a:solidFill>
                  <a:srgbClr val="000000"/>
                </a:solidFill>
              </a:rPr>
              <a:t>Teaching Students to Read Complex Text</a:t>
            </a:r>
          </a:p>
          <a:p>
            <a:endParaRPr lang="en-US" sz="4400" dirty="0">
              <a:solidFill>
                <a:schemeClr val="bg1"/>
              </a:solidFill>
            </a:endParaRPr>
          </a:p>
        </p:txBody>
      </p:sp>
      <p:sp>
        <p:nvSpPr>
          <p:cNvPr id="3" name="TextBox 2"/>
          <p:cNvSpPr txBox="1"/>
          <p:nvPr/>
        </p:nvSpPr>
        <p:spPr>
          <a:xfrm>
            <a:off x="1524000" y="3657600"/>
            <a:ext cx="4724400" cy="1477327"/>
          </a:xfrm>
          <a:prstGeom prst="rect">
            <a:avLst/>
          </a:prstGeom>
          <a:noFill/>
        </p:spPr>
        <p:txBody>
          <a:bodyPr wrap="square" rtlCol="0">
            <a:spAutoFit/>
          </a:bodyPr>
          <a:lstStyle/>
          <a:p>
            <a:r>
              <a:rPr lang="en-US" sz="2400" dirty="0">
                <a:solidFill>
                  <a:srgbClr val="000000"/>
                </a:solidFill>
              </a:rPr>
              <a:t>Timothy Shanahan</a:t>
            </a:r>
          </a:p>
          <a:p>
            <a:r>
              <a:rPr lang="en-US" sz="2400" dirty="0">
                <a:solidFill>
                  <a:srgbClr val="000000"/>
                </a:solidFill>
              </a:rPr>
              <a:t>University of Illinois at Chicago</a:t>
            </a:r>
          </a:p>
          <a:p>
            <a:r>
              <a:rPr lang="en-US" sz="2400" dirty="0">
                <a:hlinkClick r:id="rId2"/>
              </a:rPr>
              <a:t>www.shanahanonliteracy.com</a:t>
            </a:r>
            <a:endParaRPr lang="en-US" sz="2400" dirty="0"/>
          </a:p>
          <a:p>
            <a:endParaRPr lang="en-US" dirty="0"/>
          </a:p>
        </p:txBody>
      </p:sp>
    </p:spTree>
    <p:extLst>
      <p:ext uri="{BB962C8B-B14F-4D97-AF65-F5344CB8AC3E}">
        <p14:creationId xmlns:p14="http://schemas.microsoft.com/office/powerpoint/2010/main" val="379610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performance differences due to question types (cont.)</a:t>
            </a:r>
          </a:p>
        </p:txBody>
      </p:sp>
      <p:pic>
        <p:nvPicPr>
          <p:cNvPr id="4" name="Content Placeholder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t="6328" b="6328"/>
          <a:stretch>
            <a:fillRect/>
          </a:stretch>
        </p:blipFill>
        <p:spPr>
          <a:noFill/>
        </p:spPr>
      </p:pic>
    </p:spTree>
    <p:extLst>
      <p:ext uri="{BB962C8B-B14F-4D97-AF65-F5344CB8AC3E}">
        <p14:creationId xmlns:p14="http://schemas.microsoft.com/office/powerpoint/2010/main" val="31156221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t>
            </a:r>
            <a:r>
              <a:rPr lang="en-US" dirty="0">
                <a:solidFill>
                  <a:srgbClr val="92D050"/>
                </a:solidFill>
              </a:rPr>
              <a:t>a large flat ring </a:t>
            </a:r>
            <a:r>
              <a:rPr lang="en-US" dirty="0"/>
              <a:t>around it. 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the Sun, and coolest at </a:t>
            </a:r>
            <a:r>
              <a:rPr lang="en-US" dirty="0">
                <a:solidFill>
                  <a:srgbClr val="92D050"/>
                </a:solidFill>
              </a:rPr>
              <a:t>its </a:t>
            </a:r>
            <a:r>
              <a:rPr lang="en-US" dirty="0"/>
              <a:t>outer edge. As </a:t>
            </a:r>
            <a:r>
              <a:rPr lang="en-US" dirty="0">
                <a:solidFill>
                  <a:srgbClr val="92D050"/>
                </a:solidFill>
              </a:rPr>
              <a:t>the disk </a:t>
            </a:r>
            <a:r>
              <a:rPr lang="en-US" dirty="0"/>
              <a:t>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40104907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a:t>
            </a:r>
            <a:r>
              <a:rPr lang="en-US" dirty="0">
                <a:solidFill>
                  <a:srgbClr val="00B0F0"/>
                </a:solidFill>
              </a:rPr>
              <a:t>the Sun’s gravity </a:t>
            </a:r>
            <a:r>
              <a:rPr lang="en-US" dirty="0"/>
              <a:t>went to work. </a:t>
            </a:r>
            <a:r>
              <a:rPr lang="en-US" dirty="0">
                <a:solidFill>
                  <a:srgbClr val="00B0F0"/>
                </a:solidFill>
              </a:rPr>
              <a:t>It</a:t>
            </a:r>
            <a:r>
              <a:rPr lang="en-US" dirty="0"/>
              <a: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41017627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a:t>
            </a:r>
            <a:r>
              <a:rPr lang="en-US" dirty="0">
                <a:solidFill>
                  <a:srgbClr val="7030A0"/>
                </a:solidFill>
              </a:rPr>
              <a:t>the bits of rock, dust, ice, and gas </a:t>
            </a:r>
            <a:r>
              <a:rPr lang="en-US" dirty="0"/>
              <a:t>until </a:t>
            </a:r>
            <a:r>
              <a:rPr lang="en-US" dirty="0">
                <a:solidFill>
                  <a:srgbClr val="660066"/>
                </a:solidFill>
              </a:rPr>
              <a:t>they </a:t>
            </a:r>
            <a:r>
              <a:rPr lang="en-US" dirty="0"/>
              <a:t>came together in </a:t>
            </a:r>
            <a:r>
              <a:rPr lang="en-US" dirty="0">
                <a:solidFill>
                  <a:srgbClr val="7030A0"/>
                </a:solidFill>
              </a:rPr>
              <a:t>clumps of material</a:t>
            </a:r>
            <a:r>
              <a:rPr lang="en-US" dirty="0"/>
              <a:t> we now call </a:t>
            </a:r>
            <a:r>
              <a:rPr lang="en-US" dirty="0">
                <a:solidFill>
                  <a:srgbClr val="7030A0"/>
                </a:solidFill>
              </a:rPr>
              <a:t>the planets</a:t>
            </a:r>
            <a:r>
              <a:rPr lang="en-US" dirty="0"/>
              <a:t>.</a:t>
            </a:r>
          </a:p>
          <a:p>
            <a:endParaRPr lang="en-US" dirty="0"/>
          </a:p>
        </p:txBody>
      </p:sp>
    </p:spTree>
    <p:extLst>
      <p:ext uri="{BB962C8B-B14F-4D97-AF65-F5344CB8AC3E}">
        <p14:creationId xmlns:p14="http://schemas.microsoft.com/office/powerpoint/2010/main" val="18076161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a:t>
            </a:r>
            <a:r>
              <a:rPr lang="en-US" dirty="0">
                <a:solidFill>
                  <a:srgbClr val="FF0000"/>
                </a:solidFill>
              </a:rPr>
              <a:t>the nebula </a:t>
            </a:r>
            <a:r>
              <a:rPr lang="en-US" dirty="0"/>
              <a:t>continued to orbit </a:t>
            </a:r>
            <a:r>
              <a:rPr lang="en-US" dirty="0">
                <a:solidFill>
                  <a:srgbClr val="FFC000"/>
                </a:solidFill>
              </a:rPr>
              <a:t>the new Sun </a:t>
            </a:r>
            <a:r>
              <a:rPr lang="en-US" dirty="0"/>
              <a:t>until</a:t>
            </a:r>
            <a:r>
              <a:rPr lang="en-US" dirty="0">
                <a:solidFill>
                  <a:srgbClr val="FF0000"/>
                </a:solidFill>
              </a:rPr>
              <a:t> it </a:t>
            </a:r>
            <a:r>
              <a:rPr lang="en-US" dirty="0"/>
              <a:t>formed </a:t>
            </a:r>
            <a:r>
              <a:rPr lang="en-US" dirty="0">
                <a:solidFill>
                  <a:srgbClr val="92D050"/>
                </a:solidFill>
              </a:rPr>
              <a:t>a large flat ring</a:t>
            </a:r>
            <a:r>
              <a:rPr lang="en-US" dirty="0"/>
              <a:t> around </a:t>
            </a:r>
            <a:r>
              <a:rPr lang="en-US" dirty="0">
                <a:solidFill>
                  <a:srgbClr val="FFC000"/>
                </a:solidFill>
              </a:rPr>
              <a:t>it. </a:t>
            </a:r>
            <a:r>
              <a:rPr lang="en-US" dirty="0"/>
              <a:t>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a:t>
            </a:r>
            <a:r>
              <a:rPr lang="en-US" dirty="0">
                <a:solidFill>
                  <a:srgbClr val="FFC000"/>
                </a:solidFill>
              </a:rPr>
              <a:t>the Sun</a:t>
            </a:r>
            <a:r>
              <a:rPr lang="en-US" dirty="0"/>
              <a:t>, and coolest at </a:t>
            </a:r>
            <a:r>
              <a:rPr lang="en-US" dirty="0">
                <a:solidFill>
                  <a:srgbClr val="92D050"/>
                </a:solidFill>
              </a:rPr>
              <a:t>its </a:t>
            </a:r>
            <a:r>
              <a:rPr lang="en-US" dirty="0">
                <a:solidFill>
                  <a:schemeClr val="accent6">
                    <a:lumMod val="40000"/>
                    <a:lumOff val="60000"/>
                  </a:schemeClr>
                </a:solidFill>
              </a:rPr>
              <a:t>outer edge</a:t>
            </a:r>
            <a:r>
              <a:rPr lang="en-US" dirty="0"/>
              <a:t>. As </a:t>
            </a:r>
            <a:r>
              <a:rPr lang="en-US" dirty="0">
                <a:solidFill>
                  <a:srgbClr val="92D050"/>
                </a:solidFill>
              </a:rPr>
              <a:t>the disk </a:t>
            </a:r>
            <a:r>
              <a:rPr lang="en-US" dirty="0"/>
              <a:t>swirled around </a:t>
            </a:r>
            <a:r>
              <a:rPr lang="en-US" dirty="0">
                <a:solidFill>
                  <a:srgbClr val="FFC000"/>
                </a:solidFill>
              </a:rPr>
              <a:t>the Sun, the Sun’s </a:t>
            </a:r>
            <a:r>
              <a:rPr lang="en-US" dirty="0">
                <a:solidFill>
                  <a:srgbClr val="00B0F0"/>
                </a:solidFill>
              </a:rPr>
              <a:t>gravity </a:t>
            </a:r>
            <a:r>
              <a:rPr lang="en-US" dirty="0"/>
              <a:t>went to work. </a:t>
            </a:r>
            <a:r>
              <a:rPr lang="en-US" dirty="0">
                <a:solidFill>
                  <a:srgbClr val="00B0F0"/>
                </a:solidFill>
              </a:rPr>
              <a:t>It</a:t>
            </a:r>
            <a:r>
              <a:rPr lang="en-US" dirty="0"/>
              <a:t> pulled and tugged at </a:t>
            </a:r>
            <a:r>
              <a:rPr lang="en-US" dirty="0">
                <a:solidFill>
                  <a:srgbClr val="7030A0"/>
                </a:solidFill>
              </a:rPr>
              <a:t>the bits of rock, dust, ice, and gas </a:t>
            </a:r>
            <a:r>
              <a:rPr lang="en-US" dirty="0"/>
              <a:t>until they came together in </a:t>
            </a:r>
            <a:r>
              <a:rPr lang="en-US" dirty="0">
                <a:solidFill>
                  <a:srgbClr val="7030A0"/>
                </a:solidFill>
              </a:rPr>
              <a:t>clumps of material</a:t>
            </a:r>
            <a:r>
              <a:rPr lang="en-US" dirty="0"/>
              <a:t> we now call the </a:t>
            </a:r>
            <a:r>
              <a:rPr lang="en-US" dirty="0">
                <a:solidFill>
                  <a:srgbClr val="7030A0"/>
                </a:solidFill>
              </a:rPr>
              <a:t>planets.</a:t>
            </a:r>
          </a:p>
          <a:p>
            <a:endParaRPr lang="en-US" dirty="0"/>
          </a:p>
        </p:txBody>
      </p:sp>
    </p:spTree>
    <p:extLst>
      <p:ext uri="{BB962C8B-B14F-4D97-AF65-F5344CB8AC3E}">
        <p14:creationId xmlns:p14="http://schemas.microsoft.com/office/powerpoint/2010/main" val="33063436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roads near by, but it did not</a:t>
            </a:r>
          </a:p>
          <a:p>
            <a:pPr marL="0" indent="0">
              <a:buNone/>
            </a:pPr>
            <a:r>
              <a:rPr lang="en-US" dirty="0"/>
              <a:t>   take her long to find the one paved with yellow bricks.</a:t>
            </a:r>
          </a:p>
          <a:p>
            <a:endParaRPr lang="en-US" dirty="0"/>
          </a:p>
        </p:txBody>
      </p:sp>
    </p:spTree>
    <p:extLst>
      <p:ext uri="{BB962C8B-B14F-4D97-AF65-F5344CB8AC3E}">
        <p14:creationId xmlns:p14="http://schemas.microsoft.com/office/powerpoint/2010/main" val="34244248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roads near by, but it did not</a:t>
            </a:r>
          </a:p>
          <a:p>
            <a:pPr marL="0" indent="0">
              <a:buNone/>
            </a:pPr>
            <a:r>
              <a:rPr lang="en-US" dirty="0"/>
              <a:t>   take her long to find the </a:t>
            </a:r>
            <a:r>
              <a:rPr lang="en-US" u="sng" dirty="0"/>
              <a:t>one</a:t>
            </a:r>
            <a:r>
              <a:rPr lang="en-US" dirty="0"/>
              <a:t> paved with yellow bricks.</a:t>
            </a:r>
          </a:p>
          <a:p>
            <a:endParaRPr lang="en-US" dirty="0"/>
          </a:p>
        </p:txBody>
      </p:sp>
    </p:spTree>
    <p:extLst>
      <p:ext uri="{BB962C8B-B14F-4D97-AF65-F5344CB8AC3E}">
        <p14:creationId xmlns:p14="http://schemas.microsoft.com/office/powerpoint/2010/main" val="32629623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a:t>
            </a:r>
            <a:r>
              <a:rPr lang="en-US" u="sng" dirty="0"/>
              <a:t>roads</a:t>
            </a:r>
            <a:r>
              <a:rPr lang="en-US" dirty="0"/>
              <a:t> near by, but it did not</a:t>
            </a:r>
          </a:p>
          <a:p>
            <a:pPr marL="0" indent="0">
              <a:buNone/>
            </a:pPr>
            <a:r>
              <a:rPr lang="en-US" dirty="0"/>
              <a:t>   take her long to find the </a:t>
            </a:r>
            <a:r>
              <a:rPr lang="en-US" u="sng" dirty="0"/>
              <a:t>one</a:t>
            </a:r>
            <a:r>
              <a:rPr lang="en-US" dirty="0"/>
              <a:t> paved with yellow bricks.</a:t>
            </a:r>
          </a:p>
          <a:p>
            <a:endParaRPr lang="en-US" dirty="0"/>
          </a:p>
        </p:txBody>
      </p:sp>
    </p:spTree>
    <p:extLst>
      <p:ext uri="{BB962C8B-B14F-4D97-AF65-F5344CB8AC3E}">
        <p14:creationId xmlns:p14="http://schemas.microsoft.com/office/powerpoint/2010/main" val="33098088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dirty="0"/>
              <a:t>remember the old life as well as we thought we</a:t>
            </a:r>
          </a:p>
          <a:p>
            <a:pPr marL="0" indent="0">
              <a:buNone/>
            </a:pPr>
            <a:r>
              <a:rPr lang="en-US" dirty="0"/>
              <a:t>did.”</a:t>
            </a:r>
          </a:p>
          <a:p>
            <a:endParaRPr lang="en-US" dirty="0"/>
          </a:p>
        </p:txBody>
      </p:sp>
    </p:spTree>
    <p:extLst>
      <p:ext uri="{BB962C8B-B14F-4D97-AF65-F5344CB8AC3E}">
        <p14:creationId xmlns:p14="http://schemas.microsoft.com/office/powerpoint/2010/main" val="732983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dirty="0"/>
              <a:t>remember the old life as well as we thought we</a:t>
            </a:r>
          </a:p>
          <a:p>
            <a:pPr marL="0" indent="0">
              <a:buNone/>
            </a:pPr>
            <a:r>
              <a:rPr lang="en-US" u="sng" dirty="0"/>
              <a:t>did</a:t>
            </a:r>
            <a:r>
              <a:rPr lang="en-US" dirty="0"/>
              <a:t>.”</a:t>
            </a:r>
          </a:p>
          <a:p>
            <a:endParaRPr lang="en-US" dirty="0"/>
          </a:p>
        </p:txBody>
      </p:sp>
    </p:spTree>
    <p:extLst>
      <p:ext uri="{BB962C8B-B14F-4D97-AF65-F5344CB8AC3E}">
        <p14:creationId xmlns:p14="http://schemas.microsoft.com/office/powerpoint/2010/main" val="2140781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u="sng" dirty="0"/>
              <a:t>remember the old life</a:t>
            </a:r>
            <a:r>
              <a:rPr lang="en-US" dirty="0"/>
              <a:t> as well as we thought we</a:t>
            </a:r>
          </a:p>
          <a:p>
            <a:pPr marL="0" indent="0">
              <a:buNone/>
            </a:pPr>
            <a:r>
              <a:rPr lang="en-US" u="sng" dirty="0"/>
              <a:t>did</a:t>
            </a:r>
            <a:r>
              <a:rPr lang="en-US" dirty="0"/>
              <a:t>.”</a:t>
            </a:r>
          </a:p>
          <a:p>
            <a:endParaRPr lang="en-US" dirty="0"/>
          </a:p>
        </p:txBody>
      </p:sp>
    </p:spTree>
    <p:extLst>
      <p:ext uri="{BB962C8B-B14F-4D97-AF65-F5344CB8AC3E}">
        <p14:creationId xmlns:p14="http://schemas.microsoft.com/office/powerpoint/2010/main" val="4294946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309563" y="1828800"/>
            <a:ext cx="8529637" cy="4879975"/>
          </a:xfrm>
        </p:spPr>
      </p:pic>
      <p:sp>
        <p:nvSpPr>
          <p:cNvPr id="2" name="TextBox 1"/>
          <p:cNvSpPr txBox="1"/>
          <p:nvPr/>
        </p:nvSpPr>
        <p:spPr>
          <a:xfrm>
            <a:off x="914400" y="609600"/>
            <a:ext cx="6629400" cy="1200329"/>
          </a:xfrm>
          <a:prstGeom prst="rect">
            <a:avLst/>
          </a:prstGeom>
          <a:noFill/>
        </p:spPr>
        <p:txBody>
          <a:bodyPr wrap="square" rtlCol="0">
            <a:spAutoFit/>
          </a:bodyPr>
          <a:lstStyle/>
          <a:p>
            <a:r>
              <a:rPr lang="en-US" sz="3600" dirty="0">
                <a:solidFill>
                  <a:srgbClr val="D2533C"/>
                </a:solidFill>
              </a:rPr>
              <a:t>Text differences affect reading performance</a:t>
            </a:r>
          </a:p>
        </p:txBody>
      </p:sp>
    </p:spTree>
    <p:extLst>
      <p:ext uri="{BB962C8B-B14F-4D97-AF65-F5344CB8AC3E}">
        <p14:creationId xmlns:p14="http://schemas.microsoft.com/office/powerpoint/2010/main" val="15725663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dirty="0" err="1"/>
              <a:t>em</a:t>
            </a:r>
            <a:r>
              <a:rPr lang="en-US" dirty="0"/>
              <a:t> do.’</a:t>
            </a:r>
          </a:p>
          <a:p>
            <a:pPr marL="0" indent="0">
              <a:buNone/>
            </a:pPr>
            <a:r>
              <a:rPr lang="en-US" dirty="0"/>
              <a:t>‘I don’t know of any that do,’ Alice said very politely, feeling quite pleased to have got into a conversation.</a:t>
            </a:r>
          </a:p>
          <a:p>
            <a:endParaRPr lang="en-US" dirty="0"/>
          </a:p>
        </p:txBody>
      </p:sp>
    </p:spTree>
    <p:extLst>
      <p:ext uri="{BB962C8B-B14F-4D97-AF65-F5344CB8AC3E}">
        <p14:creationId xmlns:p14="http://schemas.microsoft.com/office/powerpoint/2010/main" val="33080848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u="sng" dirty="0"/>
              <a:t>‘</a:t>
            </a:r>
            <a:r>
              <a:rPr lang="en-US" u="sng" dirty="0" err="1"/>
              <a:t>em</a:t>
            </a:r>
            <a:r>
              <a:rPr lang="en-US" u="sng" dirty="0"/>
              <a:t> </a:t>
            </a:r>
            <a:r>
              <a:rPr lang="en-US" dirty="0"/>
              <a:t>do.’</a:t>
            </a:r>
          </a:p>
          <a:p>
            <a:pPr marL="0" indent="0">
              <a:buNone/>
            </a:pPr>
            <a:r>
              <a:rPr lang="en-US" dirty="0"/>
              <a:t>‘I don’t know of </a:t>
            </a:r>
            <a:r>
              <a:rPr lang="en-US" u="sng" dirty="0"/>
              <a:t>any</a:t>
            </a:r>
            <a:r>
              <a:rPr lang="en-US" dirty="0"/>
              <a:t> that do,’ Alice said very politely, feeling quite pleased to have got into a conversation.</a:t>
            </a:r>
          </a:p>
          <a:p>
            <a:endParaRPr lang="en-US" dirty="0"/>
          </a:p>
        </p:txBody>
      </p:sp>
    </p:spTree>
    <p:extLst>
      <p:ext uri="{BB962C8B-B14F-4D97-AF65-F5344CB8AC3E}">
        <p14:creationId xmlns:p14="http://schemas.microsoft.com/office/powerpoint/2010/main" val="4556829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a:t>
            </a:r>
            <a:r>
              <a:rPr lang="en-US" u="sng" dirty="0"/>
              <a:t>Cheshire cats </a:t>
            </a:r>
            <a:r>
              <a:rPr lang="en-US" dirty="0"/>
              <a:t>always grinned; in</a:t>
            </a:r>
          </a:p>
          <a:p>
            <a:pPr marL="0" indent="0">
              <a:buNone/>
            </a:pPr>
            <a:r>
              <a:rPr lang="en-US" dirty="0"/>
              <a:t>fact, I didn’t know that </a:t>
            </a:r>
            <a:r>
              <a:rPr lang="en-US" u="sng" dirty="0"/>
              <a:t>cats</a:t>
            </a:r>
            <a:r>
              <a:rPr lang="en-US" dirty="0"/>
              <a:t> could grin.’</a:t>
            </a:r>
          </a:p>
          <a:p>
            <a:pPr marL="0" indent="0">
              <a:buNone/>
            </a:pPr>
            <a:r>
              <a:rPr lang="en-US" dirty="0"/>
              <a:t>‘</a:t>
            </a:r>
            <a:r>
              <a:rPr lang="en-US" u="sng" dirty="0"/>
              <a:t>They</a:t>
            </a:r>
            <a:r>
              <a:rPr lang="en-US" dirty="0"/>
              <a:t> all can,’ said the Duchess; ‘and most of </a:t>
            </a:r>
            <a:r>
              <a:rPr lang="en-US" u="sng" dirty="0"/>
              <a:t>‘</a:t>
            </a:r>
            <a:r>
              <a:rPr lang="en-US" u="sng" dirty="0" err="1"/>
              <a:t>em</a:t>
            </a:r>
            <a:r>
              <a:rPr lang="en-US" u="sng" dirty="0"/>
              <a:t> </a:t>
            </a:r>
            <a:r>
              <a:rPr lang="en-US" dirty="0"/>
              <a:t>do.’</a:t>
            </a:r>
          </a:p>
          <a:p>
            <a:pPr marL="0" indent="0">
              <a:buNone/>
            </a:pPr>
            <a:r>
              <a:rPr lang="en-US" dirty="0"/>
              <a:t>‘I don’t know of </a:t>
            </a:r>
            <a:r>
              <a:rPr lang="en-US" u="sng" dirty="0"/>
              <a:t>any</a:t>
            </a:r>
            <a:r>
              <a:rPr lang="en-US" dirty="0"/>
              <a:t> that do,’ Alice said very politely, feeling quite pleased to have got into a conversation.</a:t>
            </a:r>
          </a:p>
          <a:p>
            <a:endParaRPr lang="en-US" dirty="0"/>
          </a:p>
        </p:txBody>
      </p:sp>
    </p:spTree>
    <p:extLst>
      <p:ext uri="{BB962C8B-B14F-4D97-AF65-F5344CB8AC3E}">
        <p14:creationId xmlns:p14="http://schemas.microsoft.com/office/powerpoint/2010/main" val="36028424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a:t>
            </a:r>
            <a:r>
              <a:rPr lang="en-US" u="sng" dirty="0"/>
              <a:t>Cheshire cats </a:t>
            </a:r>
            <a:r>
              <a:rPr lang="en-US" dirty="0"/>
              <a:t>always </a:t>
            </a:r>
            <a:r>
              <a:rPr lang="en-US" dirty="0">
                <a:solidFill>
                  <a:srgbClr val="3366FF"/>
                </a:solidFill>
              </a:rPr>
              <a:t>grinned;</a:t>
            </a:r>
            <a:r>
              <a:rPr lang="en-US" dirty="0"/>
              <a:t> in</a:t>
            </a:r>
          </a:p>
          <a:p>
            <a:pPr marL="0" indent="0">
              <a:buNone/>
            </a:pPr>
            <a:r>
              <a:rPr lang="en-US" dirty="0"/>
              <a:t>fact, I didn’t know that </a:t>
            </a:r>
            <a:r>
              <a:rPr lang="en-US" u="sng" dirty="0"/>
              <a:t>cats</a:t>
            </a:r>
            <a:r>
              <a:rPr lang="en-US" dirty="0"/>
              <a:t> could grin.’</a:t>
            </a:r>
          </a:p>
          <a:p>
            <a:pPr marL="0" indent="0">
              <a:buNone/>
            </a:pPr>
            <a:r>
              <a:rPr lang="en-US" dirty="0"/>
              <a:t>‘They all can,’ said the Duchess; ‘and most of </a:t>
            </a:r>
            <a:r>
              <a:rPr lang="en-US" u="sng" dirty="0"/>
              <a:t>‘</a:t>
            </a:r>
            <a:r>
              <a:rPr lang="en-US" u="sng" dirty="0" err="1"/>
              <a:t>em</a:t>
            </a:r>
            <a:r>
              <a:rPr lang="en-US" u="sng" dirty="0"/>
              <a:t> </a:t>
            </a:r>
            <a:r>
              <a:rPr lang="en-US" dirty="0">
                <a:solidFill>
                  <a:srgbClr val="3366FF"/>
                </a:solidFill>
              </a:rPr>
              <a:t>do.</a:t>
            </a:r>
            <a:r>
              <a:rPr lang="en-US" dirty="0"/>
              <a:t>’</a:t>
            </a:r>
          </a:p>
          <a:p>
            <a:pPr marL="0" indent="0">
              <a:buNone/>
            </a:pPr>
            <a:r>
              <a:rPr lang="en-US" dirty="0"/>
              <a:t>‘I don’t know of </a:t>
            </a:r>
            <a:r>
              <a:rPr lang="en-US" u="sng" dirty="0"/>
              <a:t>any</a:t>
            </a:r>
            <a:r>
              <a:rPr lang="en-US" dirty="0"/>
              <a:t> that </a:t>
            </a:r>
            <a:r>
              <a:rPr lang="en-US" dirty="0">
                <a:solidFill>
                  <a:srgbClr val="3366FF"/>
                </a:solidFill>
              </a:rPr>
              <a:t>do</a:t>
            </a:r>
            <a:r>
              <a:rPr lang="en-US" dirty="0"/>
              <a:t>,’ Alice said very politely, feeling quite pleased to have got into a conversation.</a:t>
            </a:r>
          </a:p>
          <a:p>
            <a:endParaRPr lang="en-US" dirty="0"/>
          </a:p>
        </p:txBody>
      </p:sp>
    </p:spTree>
    <p:extLst>
      <p:ext uri="{BB962C8B-B14F-4D97-AF65-F5344CB8AC3E}">
        <p14:creationId xmlns:p14="http://schemas.microsoft.com/office/powerpoint/2010/main" val="18039644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dirty="0" err="1"/>
              <a:t>em</a:t>
            </a:r>
            <a:r>
              <a:rPr lang="en-US" dirty="0"/>
              <a:t> do.’</a:t>
            </a:r>
          </a:p>
          <a:p>
            <a:pPr marL="0" indent="0">
              <a:buNone/>
            </a:pPr>
            <a:r>
              <a:rPr lang="en-US" dirty="0"/>
              <a:t>‘I don’t know of any that do,’ Alice said very politely, feeling quite pleased to have got into a </a:t>
            </a:r>
            <a:r>
              <a:rPr lang="en-US" u="sng" dirty="0"/>
              <a:t>conversation</a:t>
            </a:r>
            <a:r>
              <a:rPr lang="en-US" dirty="0"/>
              <a:t>.</a:t>
            </a:r>
          </a:p>
          <a:p>
            <a:endParaRPr lang="en-US" dirty="0"/>
          </a:p>
        </p:txBody>
      </p:sp>
    </p:spTree>
    <p:extLst>
      <p:ext uri="{BB962C8B-B14F-4D97-AF65-F5344CB8AC3E}">
        <p14:creationId xmlns:p14="http://schemas.microsoft.com/office/powerpoint/2010/main" val="31607493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a:t>
            </a:r>
            <a:r>
              <a:rPr lang="en-US" u="sng" dirty="0"/>
              <a:t>I didn’t know that Cheshire cats always grinned; in</a:t>
            </a:r>
          </a:p>
          <a:p>
            <a:pPr marL="0" indent="0">
              <a:buNone/>
            </a:pPr>
            <a:r>
              <a:rPr lang="en-US" u="sng" dirty="0"/>
              <a:t>fact, I didn’t know that cats could grin</a:t>
            </a:r>
            <a:r>
              <a:rPr lang="en-US" dirty="0"/>
              <a:t>.’</a:t>
            </a:r>
          </a:p>
          <a:p>
            <a:pPr marL="0" indent="0">
              <a:buNone/>
            </a:pPr>
            <a:r>
              <a:rPr lang="en-US" dirty="0"/>
              <a:t>‘</a:t>
            </a:r>
            <a:r>
              <a:rPr lang="en-US" u="sng" dirty="0"/>
              <a:t>They all can</a:t>
            </a:r>
            <a:r>
              <a:rPr lang="en-US" dirty="0"/>
              <a:t>,’ said the Duchess; ‘</a:t>
            </a:r>
            <a:r>
              <a:rPr lang="en-US" u="sng" dirty="0"/>
              <a:t>and most of ‘</a:t>
            </a:r>
            <a:r>
              <a:rPr lang="en-US" u="sng" dirty="0" err="1"/>
              <a:t>em</a:t>
            </a:r>
            <a:r>
              <a:rPr lang="en-US" u="sng" dirty="0"/>
              <a:t> do</a:t>
            </a:r>
            <a:r>
              <a:rPr lang="en-US" dirty="0"/>
              <a:t>.’</a:t>
            </a:r>
          </a:p>
          <a:p>
            <a:pPr marL="0" indent="0">
              <a:buNone/>
            </a:pPr>
            <a:r>
              <a:rPr lang="en-US" dirty="0"/>
              <a:t>‘</a:t>
            </a:r>
            <a:r>
              <a:rPr lang="en-US" u="sng" dirty="0"/>
              <a:t>I don’t know of any that do</a:t>
            </a:r>
            <a:r>
              <a:rPr lang="en-US" dirty="0"/>
              <a:t>,’ Alice said very politely, feeling quite pleased to have got into a </a:t>
            </a:r>
            <a:r>
              <a:rPr lang="en-US" u="sng" dirty="0"/>
              <a:t>conversation</a:t>
            </a:r>
            <a:r>
              <a:rPr lang="en-US" dirty="0"/>
              <a:t>.</a:t>
            </a:r>
          </a:p>
          <a:p>
            <a:endParaRPr lang="en-US" dirty="0"/>
          </a:p>
        </p:txBody>
      </p:sp>
    </p:spTree>
    <p:extLst>
      <p:ext uri="{BB962C8B-B14F-4D97-AF65-F5344CB8AC3E}">
        <p14:creationId xmlns:p14="http://schemas.microsoft.com/office/powerpoint/2010/main" val="22399904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cohesion scaffolding </a:t>
            </a:r>
          </a:p>
        </p:txBody>
      </p:sp>
      <p:sp>
        <p:nvSpPr>
          <p:cNvPr id="3" name="Content Placeholder 2"/>
          <p:cNvSpPr>
            <a:spLocks noGrp="1"/>
          </p:cNvSpPr>
          <p:nvPr>
            <p:ph idx="1"/>
          </p:nvPr>
        </p:nvSpPr>
        <p:spPr/>
        <p:txBody>
          <a:bodyPr/>
          <a:lstStyle/>
          <a:p>
            <a:r>
              <a:rPr lang="en-US" dirty="0"/>
              <a:t>Identify the repetitions, synonyms, pronouns (mark the text to show the connections)</a:t>
            </a:r>
          </a:p>
          <a:p>
            <a:r>
              <a:rPr lang="en-US" dirty="0"/>
              <a:t>Identify the conjunctions (and, moreover, however, but, consequently, etc.)</a:t>
            </a:r>
          </a:p>
          <a:p>
            <a:r>
              <a:rPr lang="en-US" dirty="0"/>
              <a:t>Identify antithesis</a:t>
            </a:r>
          </a:p>
          <a:p>
            <a:endParaRPr lang="en-US" dirty="0"/>
          </a:p>
          <a:p>
            <a:endParaRPr lang="en-US" dirty="0"/>
          </a:p>
        </p:txBody>
      </p:sp>
    </p:spTree>
    <p:extLst>
      <p:ext uri="{BB962C8B-B14F-4D97-AF65-F5344CB8AC3E}">
        <p14:creationId xmlns:p14="http://schemas.microsoft.com/office/powerpoint/2010/main" val="30982691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 Use of Text Structure</a:t>
            </a:r>
          </a:p>
        </p:txBody>
      </p:sp>
      <p:sp>
        <p:nvSpPr>
          <p:cNvPr id="3" name="Content Placeholder 2"/>
          <p:cNvSpPr>
            <a:spLocks noGrp="1"/>
          </p:cNvSpPr>
          <p:nvPr>
            <p:ph idx="1"/>
          </p:nvPr>
        </p:nvSpPr>
        <p:spPr/>
        <p:txBody>
          <a:bodyPr>
            <a:normAutofit fontScale="92500" lnSpcReduction="10000"/>
          </a:bodyPr>
          <a:lstStyle/>
          <a:p>
            <a:r>
              <a:rPr lang="en-US" sz="2400" dirty="0"/>
              <a:t>Texts can be hard because they are organized in complex ways</a:t>
            </a:r>
          </a:p>
          <a:p>
            <a:r>
              <a:rPr lang="en-US" sz="2400" dirty="0"/>
              <a:t>The structure of what is read can help students determine importance.  </a:t>
            </a:r>
          </a:p>
          <a:p>
            <a:pPr lvl="1"/>
            <a:r>
              <a:rPr lang="en-US" sz="2400" dirty="0"/>
              <a:t>Need to make sure that students know common text organization schemes (description; compare/contrast; problem-solution; sequence; enumeration) </a:t>
            </a:r>
          </a:p>
          <a:p>
            <a:pPr lvl="1"/>
            <a:r>
              <a:rPr lang="en-US" sz="2400" dirty="0"/>
              <a:t>Need to guide students to use headings and subheadings can help students learn the scope and sequence of information</a:t>
            </a:r>
          </a:p>
          <a:p>
            <a:pPr lvl="1"/>
            <a:r>
              <a:rPr lang="en-US" sz="2400" dirty="0"/>
              <a:t>Need to examine particular texts to see if organization holds a special key to the meaning (like in a comparison text or problem-solution text) and to guide students to attend to this structure</a:t>
            </a:r>
          </a:p>
          <a:p>
            <a:pPr marL="914400" lvl="2" indent="0">
              <a:buNone/>
            </a:pPr>
            <a:endParaRPr lang="en-US" dirty="0"/>
          </a:p>
        </p:txBody>
      </p:sp>
    </p:spTree>
    <p:extLst>
      <p:ext uri="{BB962C8B-B14F-4D97-AF65-F5344CB8AC3E}">
        <p14:creationId xmlns:p14="http://schemas.microsoft.com/office/powerpoint/2010/main" val="32867835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77A2-7449-0542-A947-8930D6FC72C8}"/>
              </a:ext>
            </a:extLst>
          </p:cNvPr>
          <p:cNvSpPr>
            <a:spLocks noGrp="1"/>
          </p:cNvSpPr>
          <p:nvPr>
            <p:ph type="title"/>
          </p:nvPr>
        </p:nvSpPr>
        <p:spPr/>
        <p:txBody>
          <a:bodyPr/>
          <a:lstStyle/>
          <a:p>
            <a:r>
              <a:rPr lang="en-US" dirty="0"/>
              <a:t>Text Structure</a:t>
            </a:r>
          </a:p>
        </p:txBody>
      </p:sp>
      <p:sp>
        <p:nvSpPr>
          <p:cNvPr id="3" name="Content Placeholder 2">
            <a:extLst>
              <a:ext uri="{FF2B5EF4-FFF2-40B4-BE49-F238E27FC236}">
                <a16:creationId xmlns:a16="http://schemas.microsoft.com/office/drawing/2014/main" id="{8C203BB2-F877-6441-A1D9-18D25CEE4C7A}"/>
              </a:ext>
            </a:extLst>
          </p:cNvPr>
          <p:cNvSpPr>
            <a:spLocks noGrp="1"/>
          </p:cNvSpPr>
          <p:nvPr>
            <p:ph idx="1"/>
          </p:nvPr>
        </p:nvSpPr>
        <p:spPr/>
        <p:txBody>
          <a:bodyPr>
            <a:normAutofit lnSpcReduction="10000"/>
          </a:bodyPr>
          <a:lstStyle/>
          <a:p>
            <a:r>
              <a:rPr lang="en-US" dirty="0"/>
              <a:t>Authors organize their ideas</a:t>
            </a:r>
          </a:p>
          <a:p>
            <a:r>
              <a:rPr lang="en-US" dirty="0"/>
              <a:t>Some structures are used by many authors</a:t>
            </a:r>
          </a:p>
          <a:p>
            <a:r>
              <a:rPr lang="en-US" dirty="0"/>
              <a:t>Widely used structures:</a:t>
            </a:r>
          </a:p>
          <a:p>
            <a:pPr>
              <a:buFont typeface="Wingdings" pitchFamily="2" charset="2"/>
              <a:buChar char="q"/>
            </a:pPr>
            <a:r>
              <a:rPr lang="en-US" dirty="0"/>
              <a:t>	Description/enumeration</a:t>
            </a:r>
          </a:p>
          <a:p>
            <a:pPr>
              <a:buFont typeface="Wingdings" pitchFamily="2" charset="2"/>
              <a:buChar char="q"/>
            </a:pPr>
            <a:r>
              <a:rPr lang="en-US" dirty="0"/>
              <a:t>        Sequence/chronological order</a:t>
            </a:r>
          </a:p>
          <a:p>
            <a:pPr>
              <a:buFont typeface="Wingdings" pitchFamily="2" charset="2"/>
              <a:buChar char="q"/>
            </a:pPr>
            <a:r>
              <a:rPr lang="en-US" dirty="0"/>
              <a:t>  	Comparison/contrast</a:t>
            </a:r>
          </a:p>
          <a:p>
            <a:pPr>
              <a:buFont typeface="Wingdings" pitchFamily="2" charset="2"/>
              <a:buChar char="q"/>
            </a:pPr>
            <a:r>
              <a:rPr lang="en-US" dirty="0"/>
              <a:t>  	Problem/solution</a:t>
            </a:r>
          </a:p>
          <a:p>
            <a:pPr>
              <a:buFont typeface="Wingdings" pitchFamily="2" charset="2"/>
              <a:buChar char="q"/>
            </a:pPr>
            <a:r>
              <a:rPr lang="en-US" dirty="0"/>
              <a:t>        Cause/effect </a:t>
            </a:r>
          </a:p>
          <a:p>
            <a:pPr>
              <a:buFont typeface="Wingdings" pitchFamily="2" charset="2"/>
              <a:buChar char="q"/>
            </a:pPr>
            <a:r>
              <a:rPr lang="en-US" dirty="0"/>
              <a:t>        Argument</a:t>
            </a:r>
          </a:p>
          <a:p>
            <a:pPr>
              <a:buFont typeface="Wingdings" pitchFamily="2" charset="2"/>
              <a:buChar char="q"/>
            </a:pPr>
            <a:endParaRPr lang="en-US" dirty="0"/>
          </a:p>
          <a:p>
            <a:pPr>
              <a:buFont typeface="Wingdings" pitchFamily="2" charset="2"/>
              <a:buChar char="q"/>
            </a:pPr>
            <a:endParaRPr lang="en-US" dirty="0"/>
          </a:p>
          <a:p>
            <a:pPr marL="205740" lvl="1"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34302817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1148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514350">
                <a:tc>
                  <a:txBody>
                    <a:bodyPr/>
                    <a:lstStyle/>
                    <a:p>
                      <a:r>
                        <a:rPr lang="en-US" dirty="0"/>
                        <a:t>Setting :</a:t>
                      </a:r>
                    </a:p>
                  </a:txBody>
                  <a:tcPr/>
                </a:tc>
                <a:extLst>
                  <a:ext uri="{0D108BD9-81ED-4DB2-BD59-A6C34878D82A}">
                    <a16:rowId xmlns:a16="http://schemas.microsoft.com/office/drawing/2014/main" val="10000"/>
                  </a:ext>
                </a:extLst>
              </a:tr>
              <a:tr h="514350">
                <a:tc>
                  <a:txBody>
                    <a:bodyPr/>
                    <a:lstStyle/>
                    <a:p>
                      <a:r>
                        <a:rPr lang="en-US" dirty="0"/>
                        <a:t>Main Character:</a:t>
                      </a:r>
                    </a:p>
                  </a:txBody>
                  <a:tcPr/>
                </a:tc>
                <a:extLst>
                  <a:ext uri="{0D108BD9-81ED-4DB2-BD59-A6C34878D82A}">
                    <a16:rowId xmlns:a16="http://schemas.microsoft.com/office/drawing/2014/main" val="10001"/>
                  </a:ext>
                </a:extLst>
              </a:tr>
              <a:tr h="514350">
                <a:tc>
                  <a:txBody>
                    <a:bodyPr/>
                    <a:lstStyle/>
                    <a:p>
                      <a:r>
                        <a:rPr lang="en-US" dirty="0"/>
                        <a:t>Problem:</a:t>
                      </a:r>
                    </a:p>
                  </a:txBody>
                  <a:tcPr/>
                </a:tc>
                <a:extLst>
                  <a:ext uri="{0D108BD9-81ED-4DB2-BD59-A6C34878D82A}">
                    <a16:rowId xmlns:a16="http://schemas.microsoft.com/office/drawing/2014/main" val="10002"/>
                  </a:ext>
                </a:extLst>
              </a:tr>
              <a:tr h="514350">
                <a:tc>
                  <a:txBody>
                    <a:bodyPr/>
                    <a:lstStyle/>
                    <a:p>
                      <a:r>
                        <a:rPr lang="en-US" dirty="0"/>
                        <a:t>Internal</a:t>
                      </a:r>
                      <a:r>
                        <a:rPr lang="en-US" baseline="0" dirty="0"/>
                        <a:t> Response:</a:t>
                      </a:r>
                      <a:endParaRPr lang="en-US" dirty="0"/>
                    </a:p>
                  </a:txBody>
                  <a:tcPr/>
                </a:tc>
                <a:extLst>
                  <a:ext uri="{0D108BD9-81ED-4DB2-BD59-A6C34878D82A}">
                    <a16:rowId xmlns:a16="http://schemas.microsoft.com/office/drawing/2014/main" val="10003"/>
                  </a:ext>
                </a:extLst>
              </a:tr>
              <a:tr h="514350">
                <a:tc>
                  <a:txBody>
                    <a:bodyPr/>
                    <a:lstStyle/>
                    <a:p>
                      <a:r>
                        <a:rPr lang="en-US" dirty="0"/>
                        <a:t>Attempt:</a:t>
                      </a:r>
                    </a:p>
                  </a:txBody>
                  <a:tcPr/>
                </a:tc>
                <a:extLst>
                  <a:ext uri="{0D108BD9-81ED-4DB2-BD59-A6C34878D82A}">
                    <a16:rowId xmlns:a16="http://schemas.microsoft.com/office/drawing/2014/main" val="10004"/>
                  </a:ext>
                </a:extLst>
              </a:tr>
              <a:tr h="514350">
                <a:tc>
                  <a:txBody>
                    <a:bodyPr/>
                    <a:lstStyle/>
                    <a:p>
                      <a:r>
                        <a:rPr lang="en-US" dirty="0"/>
                        <a:t>Outcome:</a:t>
                      </a:r>
                    </a:p>
                  </a:txBody>
                  <a:tcPr/>
                </a:tc>
                <a:extLst>
                  <a:ext uri="{0D108BD9-81ED-4DB2-BD59-A6C34878D82A}">
                    <a16:rowId xmlns:a16="http://schemas.microsoft.com/office/drawing/2014/main" val="10005"/>
                  </a:ext>
                </a:extLst>
              </a:tr>
              <a:tr h="514350">
                <a:tc>
                  <a:txBody>
                    <a:bodyPr/>
                    <a:lstStyle/>
                    <a:p>
                      <a:r>
                        <a:rPr lang="en-US" dirty="0"/>
                        <a:t>Reaction:</a:t>
                      </a:r>
                    </a:p>
                  </a:txBody>
                  <a:tcPr/>
                </a:tc>
                <a:extLst>
                  <a:ext uri="{0D108BD9-81ED-4DB2-BD59-A6C34878D82A}">
                    <a16:rowId xmlns:a16="http://schemas.microsoft.com/office/drawing/2014/main" val="10006"/>
                  </a:ext>
                </a:extLst>
              </a:tr>
              <a:tr h="514350">
                <a:tc>
                  <a:txBody>
                    <a:bodyPr/>
                    <a:lstStyle/>
                    <a:p>
                      <a:r>
                        <a:rPr lang="en-US" dirty="0"/>
                        <a:t>Theme:</a:t>
                      </a:r>
                    </a:p>
                  </a:txBody>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lstStyle/>
          <a:p>
            <a:pPr eaLnBrk="1" fontAlgn="auto" hangingPunct="1">
              <a:spcAft>
                <a:spcPts val="0"/>
              </a:spcAft>
              <a:defRPr/>
            </a:pPr>
            <a:r>
              <a:rPr lang="en-US" dirty="0"/>
              <a:t>Story Map</a:t>
            </a:r>
          </a:p>
        </p:txBody>
      </p:sp>
    </p:spTree>
    <p:extLst>
      <p:ext uri="{BB962C8B-B14F-4D97-AF65-F5344CB8AC3E}">
        <p14:creationId xmlns:p14="http://schemas.microsoft.com/office/powerpoint/2010/main" val="1138856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Reconceptualization of reading </a:t>
            </a:r>
            <a:endParaRPr lang="zh-CN" altLang="en-US" sz="3600" dirty="0"/>
          </a:p>
        </p:txBody>
      </p:sp>
      <p:sp>
        <p:nvSpPr>
          <p:cNvPr id="3" name="TextBox 2"/>
          <p:cNvSpPr txBox="1"/>
          <p:nvPr/>
        </p:nvSpPr>
        <p:spPr>
          <a:xfrm>
            <a:off x="381000" y="1371600"/>
            <a:ext cx="6355432"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Reading comprehension is not the ability to answer certain kinds of text questions</a:t>
            </a:r>
          </a:p>
          <a:p>
            <a:pPr marL="342900" indent="-342900">
              <a:buFont typeface="Arial" panose="020B0604020202020204" pitchFamily="34" charset="0"/>
              <a:buChar char="•"/>
            </a:pPr>
            <a:r>
              <a:rPr lang="en-US" sz="2000" dirty="0"/>
              <a:t>Reading is the ability to make sense of ideas expressed in text—the ability to negotiate the linguistic and conceptual barriers or               affordances of a text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324707504"/>
      </p:ext>
    </p:extLst>
  </p:cSld>
  <p:clrMapOvr>
    <a:masterClrMapping/>
  </p:clrMapOvr>
  <p:transition>
    <p:comb/>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77A2-7449-0542-A947-8930D6FC72C8}"/>
              </a:ext>
            </a:extLst>
          </p:cNvPr>
          <p:cNvSpPr>
            <a:spLocks noGrp="1"/>
          </p:cNvSpPr>
          <p:nvPr>
            <p:ph type="title"/>
          </p:nvPr>
        </p:nvSpPr>
        <p:spPr/>
        <p:txBody>
          <a:bodyPr/>
          <a:lstStyle/>
          <a:p>
            <a:r>
              <a:rPr lang="en-US" dirty="0"/>
              <a:t>Text Structure (cont.)</a:t>
            </a:r>
          </a:p>
        </p:txBody>
      </p:sp>
      <p:sp>
        <p:nvSpPr>
          <p:cNvPr id="3" name="Content Placeholder 2">
            <a:extLst>
              <a:ext uri="{FF2B5EF4-FFF2-40B4-BE49-F238E27FC236}">
                <a16:creationId xmlns:a16="http://schemas.microsoft.com/office/drawing/2014/main" id="{8C203BB2-F877-6441-A1D9-18D25CEE4C7A}"/>
              </a:ext>
            </a:extLst>
          </p:cNvPr>
          <p:cNvSpPr>
            <a:spLocks noGrp="1"/>
          </p:cNvSpPr>
          <p:nvPr>
            <p:ph idx="1"/>
          </p:nvPr>
        </p:nvSpPr>
        <p:spPr/>
        <p:txBody>
          <a:bodyPr>
            <a:normAutofit lnSpcReduction="10000"/>
          </a:bodyPr>
          <a:lstStyle/>
          <a:p>
            <a:r>
              <a:rPr lang="en-US" dirty="0"/>
              <a:t>Readers use the authors structure to guide their understanding and recall</a:t>
            </a:r>
          </a:p>
          <a:p>
            <a:r>
              <a:rPr lang="en-US" dirty="0"/>
              <a:t>If the reader is able to recognize the organizational plan, then this can be used to remember the text</a:t>
            </a:r>
          </a:p>
          <a:p>
            <a:r>
              <a:rPr lang="en-US" dirty="0"/>
              <a:t>If the reader does not recognize a common organizational plan, it helps to impose one </a:t>
            </a:r>
          </a:p>
          <a:p>
            <a:r>
              <a:rPr lang="en-US" dirty="0"/>
              <a:t>This often can be done by briefly identifying the main point of each paragraph or section</a:t>
            </a:r>
          </a:p>
          <a:p>
            <a:endParaRPr lang="en-US" dirty="0"/>
          </a:p>
          <a:p>
            <a:pPr>
              <a:buFont typeface="Wingdings" pitchFamily="2" charset="2"/>
              <a:buChar char="q"/>
            </a:pPr>
            <a:endParaRPr lang="en-US" dirty="0"/>
          </a:p>
          <a:p>
            <a:pPr>
              <a:buFont typeface="Wingdings" pitchFamily="2" charset="2"/>
              <a:buChar char="q"/>
            </a:pPr>
            <a:endParaRPr lang="en-US" dirty="0"/>
          </a:p>
          <a:p>
            <a:pPr marL="205740" lvl="1"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2133542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77A2-7449-0542-A947-8930D6FC72C8}"/>
              </a:ext>
            </a:extLst>
          </p:cNvPr>
          <p:cNvSpPr>
            <a:spLocks noGrp="1"/>
          </p:cNvSpPr>
          <p:nvPr>
            <p:ph type="title"/>
          </p:nvPr>
        </p:nvSpPr>
        <p:spPr/>
        <p:txBody>
          <a:bodyPr/>
          <a:lstStyle/>
          <a:p>
            <a:r>
              <a:rPr lang="en-US" dirty="0"/>
              <a:t>Text Structure (cont.)</a:t>
            </a:r>
          </a:p>
        </p:txBody>
      </p:sp>
      <p:sp>
        <p:nvSpPr>
          <p:cNvPr id="3" name="Content Placeholder 2">
            <a:extLst>
              <a:ext uri="{FF2B5EF4-FFF2-40B4-BE49-F238E27FC236}">
                <a16:creationId xmlns:a16="http://schemas.microsoft.com/office/drawing/2014/main" id="{8C203BB2-F877-6441-A1D9-18D25CEE4C7A}"/>
              </a:ext>
            </a:extLst>
          </p:cNvPr>
          <p:cNvSpPr>
            <a:spLocks noGrp="1"/>
          </p:cNvSpPr>
          <p:nvPr>
            <p:ph idx="1"/>
          </p:nvPr>
        </p:nvSpPr>
        <p:spPr/>
        <p:txBody>
          <a:bodyPr>
            <a:normAutofit lnSpcReduction="10000"/>
          </a:bodyPr>
          <a:lstStyle/>
          <a:p>
            <a:r>
              <a:rPr lang="en-US" dirty="0"/>
              <a:t>Readers use the authors structure to guide their understanding and recall</a:t>
            </a:r>
          </a:p>
          <a:p>
            <a:r>
              <a:rPr lang="en-US" dirty="0"/>
              <a:t>If the reader is able to recognize the organizational plan, then this can be used to remember the text</a:t>
            </a:r>
          </a:p>
          <a:p>
            <a:r>
              <a:rPr lang="en-US" dirty="0"/>
              <a:t>If the reader does not recognize a common organizational plan, it helps to impose one </a:t>
            </a:r>
          </a:p>
          <a:p>
            <a:r>
              <a:rPr lang="en-US" dirty="0"/>
              <a:t>This often can be done by briefly identifying the main point of each paragraph or section</a:t>
            </a:r>
          </a:p>
          <a:p>
            <a:endParaRPr lang="en-US" dirty="0"/>
          </a:p>
          <a:p>
            <a:pPr>
              <a:buFont typeface="Wingdings" pitchFamily="2" charset="2"/>
              <a:buChar char="q"/>
            </a:pPr>
            <a:endParaRPr lang="en-US" dirty="0"/>
          </a:p>
          <a:p>
            <a:pPr>
              <a:buFont typeface="Wingdings" pitchFamily="2" charset="2"/>
              <a:buChar char="q"/>
            </a:pPr>
            <a:endParaRPr lang="en-US" dirty="0"/>
          </a:p>
          <a:p>
            <a:pPr marL="205740" lvl="1"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9275589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lstStyle/>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31112609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lstStyle/>
          <a:p>
            <a:pPr marL="0" indent="0">
              <a:buNone/>
            </a:pPr>
            <a:r>
              <a:rPr lang="en-US" dirty="0"/>
              <a:t>What is the purpose of this paragraph or what is it about?</a:t>
            </a:r>
          </a:p>
          <a:p>
            <a:pPr marL="0" indent="0">
              <a:buNone/>
            </a:pPr>
            <a:endParaRPr lang="en-US" dirty="0"/>
          </a:p>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24878810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lstStyle/>
          <a:p>
            <a:pPr marL="0" indent="0">
              <a:buNone/>
            </a:pPr>
            <a:r>
              <a:rPr lang="en-US" dirty="0"/>
              <a:t>What is the purpose of this paragraph or what is it about?</a:t>
            </a:r>
          </a:p>
          <a:p>
            <a:pPr marL="0" indent="0">
              <a:buNone/>
            </a:pPr>
            <a:endParaRPr lang="en-US" dirty="0"/>
          </a:p>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a:p>
            <a:pPr marL="0" indent="0">
              <a:buNone/>
            </a:pPr>
            <a:endParaRPr lang="en-US" dirty="0"/>
          </a:p>
          <a:p>
            <a:pPr marL="0" indent="0">
              <a:buNone/>
            </a:pPr>
            <a:r>
              <a:rPr lang="en-US" dirty="0">
                <a:solidFill>
                  <a:srgbClr val="FF0000"/>
                </a:solidFill>
                <a:latin typeface="Bradley Hand" pitchFamily="2" charset="77"/>
                <a:cs typeface="Phosphate Solid" panose="02000506050000020004" pitchFamily="2" charset="77"/>
              </a:rPr>
              <a:t>The “horseless carriage” was unpopular in San Francisco.</a:t>
            </a:r>
          </a:p>
        </p:txBody>
      </p:sp>
    </p:spTree>
    <p:extLst>
      <p:ext uri="{BB962C8B-B14F-4D97-AF65-F5344CB8AC3E}">
        <p14:creationId xmlns:p14="http://schemas.microsoft.com/office/powerpoint/2010/main" val="12090965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800" dirty="0"/>
              <a:t>What is the purpose of this paragraph or what is it about?</a:t>
            </a:r>
          </a:p>
          <a:p>
            <a:pPr marL="0" indent="0">
              <a:buNone/>
            </a:pPr>
            <a:endParaRPr lang="en-US" sz="1800" dirty="0"/>
          </a:p>
          <a:p>
            <a:pPr marL="0" indent="0">
              <a:buNone/>
            </a:pPr>
            <a:r>
              <a:rPr lang="en-US" sz="1800" dirty="0"/>
              <a:t>For good reason. The automobile, so sleekly efficient on paper, was in practice a civic menace, belching out exhaust, kicking up storms of dust, becoming hopelessly mired in the most innocuous-looking puddles, and tying up horse traffic. Incensed local lawmakers responded with monuments to legislative creativity. The laws of at least one town required automobile drivers to stop, get out, and fire off Roman candles every time horse-drawn vehicles came into view. Massachusetts tried and, fortunately, failed to mandate that cars be equipped with bells that would ring with each revolution of the wheels. In some towns police were authorized to disable passing cars with ropes, chains, and wires. San Francisco didn’t escape the legislative wave. Bitter local officials pushed through an ordinance banning automobiles from all tourist areas, effectively exiling them from the city. </a:t>
            </a:r>
          </a:p>
          <a:p>
            <a:pPr marL="0" indent="0">
              <a:buNone/>
            </a:pPr>
            <a:endParaRPr lang="en-US" dirty="0">
              <a:solidFill>
                <a:schemeClr val="tx2"/>
              </a:solidFill>
            </a:endParaRPr>
          </a:p>
        </p:txBody>
      </p:sp>
    </p:spTree>
    <p:extLst>
      <p:ext uri="{BB962C8B-B14F-4D97-AF65-F5344CB8AC3E}">
        <p14:creationId xmlns:p14="http://schemas.microsoft.com/office/powerpoint/2010/main" val="4234031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425" dirty="0"/>
              <a:t>What is the purpose of this paragraph or what is it about?</a:t>
            </a:r>
          </a:p>
          <a:p>
            <a:pPr marL="0" indent="0">
              <a:buNone/>
            </a:pPr>
            <a:endParaRPr lang="en-US" sz="1425" dirty="0"/>
          </a:p>
          <a:p>
            <a:pPr marL="0" indent="0">
              <a:buNone/>
            </a:pPr>
            <a:r>
              <a:rPr lang="en-US" sz="1800" dirty="0"/>
              <a:t>For good reason. The automobile, so sleekly efficient on paper, was in practice a civic menace, belching out exhaust, kicking up storms of dust, becoming hopelessly mired in the most innocuous-looking puddles, and tying up horse traffic. Incensed local lawmakers responded with monuments to legislative creativity. The laws of at least one town required automobile drivers to stop, get out, and fire off Roman candles every time horse-drawn vehicles came into view. Massachusetts tried and, fortunately, failed to mandate that cars be equipped with bells that would ring with each revolution of the wheels. In some towns police were authorized to disable passing cars with ropes, chains, and wires. San Francisco didn’t escape the legislative wave. Bitter local officials pushed through an ordinance banning automobiles from all tourist areas, effectively exiling them from the city. </a:t>
            </a:r>
          </a:p>
          <a:p>
            <a:pPr marL="0" indent="0">
              <a:buNone/>
            </a:pPr>
            <a:endParaRPr lang="en-US" sz="1800" dirty="0">
              <a:solidFill>
                <a:schemeClr val="tx2"/>
              </a:solidFill>
              <a:latin typeface="Bradley Hand" pitchFamily="2" charset="77"/>
            </a:endParaRPr>
          </a:p>
          <a:p>
            <a:pPr marL="0" indent="0">
              <a:buNone/>
            </a:pPr>
            <a:r>
              <a:rPr lang="en-US" sz="1800" dirty="0">
                <a:solidFill>
                  <a:schemeClr val="tx2"/>
                </a:solidFill>
                <a:latin typeface="Bradley Hand" pitchFamily="2" charset="77"/>
              </a:rPr>
              <a:t>Laws across the country were passed against horseless carriages.</a:t>
            </a:r>
          </a:p>
          <a:p>
            <a:pPr marL="0" indent="0">
              <a:buNone/>
            </a:pPr>
            <a:endParaRPr lang="en-US" dirty="0">
              <a:solidFill>
                <a:schemeClr val="tx2"/>
              </a:solidFill>
            </a:endParaRPr>
          </a:p>
        </p:txBody>
      </p:sp>
    </p:spTree>
    <p:extLst>
      <p:ext uri="{BB962C8B-B14F-4D97-AF65-F5344CB8AC3E}">
        <p14:creationId xmlns:p14="http://schemas.microsoft.com/office/powerpoint/2010/main" val="35283766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425" dirty="0"/>
              <a:t>What is the purpose of this paragraph or what is it about?</a:t>
            </a:r>
          </a:p>
          <a:p>
            <a:pPr marL="0" indent="0">
              <a:buNone/>
            </a:pPr>
            <a:endParaRPr lang="en-US" sz="1425" dirty="0"/>
          </a:p>
          <a:p>
            <a:pPr marL="0" indent="0">
              <a:buNone/>
            </a:pPr>
            <a:r>
              <a:rPr lang="en-US" sz="1800" dirty="0"/>
              <a:t>Nor were these the only obstacles. The asking price for the cheapest automobile amounted to twice the $500 annual salary of the average citizen—some cost three times that much—and all that bought you was four wheels, a body, and an engine. “Accessories” like bumpers, carburetors, and headlights had to be purchased separately. Navigation was a nightmare. The first of San Francisco’s road signs were only just being erected, hammered up by an enterprising insurance underwriter who hoped to win clients by posting directions into the countryside, where drivers retreated for automobile “picnic parties” held out of the view of angry townsfolk.</a:t>
            </a:r>
          </a:p>
          <a:p>
            <a:pPr marL="0" indent="0">
              <a:buNone/>
            </a:pPr>
            <a:endParaRPr lang="en-US" dirty="0">
              <a:solidFill>
                <a:schemeClr val="tx2"/>
              </a:solidFill>
            </a:endParaRPr>
          </a:p>
        </p:txBody>
      </p:sp>
    </p:spTree>
    <p:extLst>
      <p:ext uri="{BB962C8B-B14F-4D97-AF65-F5344CB8AC3E}">
        <p14:creationId xmlns:p14="http://schemas.microsoft.com/office/powerpoint/2010/main" val="22400833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sz="1425" dirty="0"/>
              <a:t>What is the purpose of this paragraph or what is it about?</a:t>
            </a:r>
          </a:p>
          <a:p>
            <a:pPr marL="0" indent="0">
              <a:buNone/>
            </a:pPr>
            <a:endParaRPr lang="en-US" sz="1425" dirty="0"/>
          </a:p>
          <a:p>
            <a:pPr marL="0" indent="0">
              <a:buNone/>
            </a:pPr>
            <a:r>
              <a:rPr lang="en-US" sz="1800" dirty="0"/>
              <a:t>Nor were these the only obstacles. The asking price for the cheapest automobile amounted to twice the $500 annual salary of the average citizen—some cost three times that much—and all that bought you was four wheels, a body, and an engine. “Accessories” like bumpers, carburetors, and headlights had to be purchased separately. Navigation was a nightmare. The first of San Francisco’s road signs were only just being erected, hammered up by an enterprising insurance underwriter who hoped to win clients by posting directions into the countryside, where drivers retreated for automobile “picnic parties” held out of the view of angry townsfolk.</a:t>
            </a:r>
          </a:p>
          <a:p>
            <a:pPr marL="0" indent="0">
              <a:buNone/>
            </a:pPr>
            <a:endParaRPr lang="en-US" sz="1800" dirty="0"/>
          </a:p>
          <a:p>
            <a:pPr marL="0" indent="0">
              <a:buNone/>
            </a:pPr>
            <a:r>
              <a:rPr lang="en-US" sz="1800" dirty="0">
                <a:solidFill>
                  <a:srgbClr val="FF0000"/>
                </a:solidFill>
                <a:latin typeface="Bradley Hand" pitchFamily="2" charset="77"/>
              </a:rPr>
              <a:t>Horseless carriages were expensive.</a:t>
            </a:r>
          </a:p>
          <a:p>
            <a:pPr marL="0" indent="0">
              <a:buNone/>
            </a:pPr>
            <a:endParaRPr lang="en-US" dirty="0">
              <a:solidFill>
                <a:schemeClr val="tx2"/>
              </a:solidFill>
            </a:endParaRPr>
          </a:p>
        </p:txBody>
      </p:sp>
    </p:spTree>
    <p:extLst>
      <p:ext uri="{BB962C8B-B14F-4D97-AF65-F5344CB8AC3E}">
        <p14:creationId xmlns:p14="http://schemas.microsoft.com/office/powerpoint/2010/main" val="19316843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425" dirty="0"/>
              <a:t>What is the purpose of this paragraph or what is it about?</a:t>
            </a:r>
          </a:p>
          <a:p>
            <a:pPr marL="0" indent="0">
              <a:buNone/>
            </a:pPr>
            <a:endParaRPr lang="en-US" sz="1425" dirty="0"/>
          </a:p>
          <a:p>
            <a:pPr marL="0" indent="0">
              <a:buNone/>
            </a:pPr>
            <a:r>
              <a:rPr lang="en-US" dirty="0"/>
              <a:t>The first automobiles imported to San Francisco had so little power that they rarely made it up the hills. The grade of Nineteenth Avenue was so daunting for the engines of the day that watching automobiles straining for the top to become a local pastime.</a:t>
            </a:r>
          </a:p>
          <a:p>
            <a:pPr marL="0" indent="0">
              <a:buNone/>
            </a:pPr>
            <a:endParaRPr lang="en-US" sz="1500" dirty="0"/>
          </a:p>
          <a:p>
            <a:pPr marL="0" indent="0">
              <a:buNone/>
            </a:pPr>
            <a:endParaRPr lang="en-US" dirty="0">
              <a:solidFill>
                <a:schemeClr val="tx2"/>
              </a:solidFill>
            </a:endParaRPr>
          </a:p>
        </p:txBody>
      </p:sp>
    </p:spTree>
    <p:extLst>
      <p:ext uri="{BB962C8B-B14F-4D97-AF65-F5344CB8AC3E}">
        <p14:creationId xmlns:p14="http://schemas.microsoft.com/office/powerpoint/2010/main" val="519450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sz="3600" dirty="0">
                <a:solidFill>
                  <a:srgbClr val="000000"/>
                </a:solidFill>
              </a:rPr>
              <a:t>Four Common Classroom Responses to Text Complexity</a:t>
            </a:r>
            <a:endParaRPr lang="zh-CN" altLang="en-US" sz="3600" dirty="0">
              <a:solidFill>
                <a:srgbClr val="000000"/>
              </a:solidFill>
            </a:endParaRPr>
          </a:p>
        </p:txBody>
      </p:sp>
      <p:sp>
        <p:nvSpPr>
          <p:cNvPr id="3" name="TextBox 2"/>
          <p:cNvSpPr txBox="1"/>
          <p:nvPr/>
        </p:nvSpPr>
        <p:spPr>
          <a:xfrm>
            <a:off x="685800" y="1981200"/>
            <a:ext cx="5822032" cy="3693319"/>
          </a:xfrm>
          <a:prstGeom prst="rect">
            <a:avLst/>
          </a:prstGeom>
          <a:noFill/>
        </p:spPr>
        <p:txBody>
          <a:bodyPr wrap="square" rtlCol="0">
            <a:spAutoFit/>
          </a:bodyPr>
          <a:lstStyle/>
          <a:p>
            <a:pPr marL="342900" indent="-342900">
              <a:buFont typeface="Arial"/>
              <a:buChar char="•"/>
            </a:pPr>
            <a:r>
              <a:rPr lang="en-US" sz="2400" dirty="0"/>
              <a:t>Move students to easier text</a:t>
            </a:r>
          </a:p>
          <a:p>
            <a:pPr marL="342900" indent="-342900">
              <a:buFont typeface="Arial"/>
              <a:buChar char="•"/>
            </a:pPr>
            <a:r>
              <a:rPr lang="en-US" sz="2400" dirty="0"/>
              <a:t>Read text to students (communicates the information, but doesn’t increase student reading ability)</a:t>
            </a:r>
          </a:p>
          <a:p>
            <a:pPr marL="342900" indent="-342900">
              <a:buFont typeface="Arial"/>
              <a:buChar char="•"/>
            </a:pPr>
            <a:r>
              <a:rPr lang="en-US" sz="2400" dirty="0"/>
              <a:t>Tell students what texts say (same as reading to kids in its impact)</a:t>
            </a:r>
          </a:p>
          <a:p>
            <a:pPr marL="342900" indent="-342900">
              <a:buFont typeface="Arial"/>
              <a:buChar char="•"/>
            </a:pPr>
            <a:r>
              <a:rPr lang="en-US" sz="2400" dirty="0"/>
              <a:t>Ignore the problem (more drawbacks than the previous approaches)</a:t>
            </a:r>
          </a:p>
          <a:p>
            <a:endParaRPr lang="en-US" sz="2400" dirty="0"/>
          </a:p>
          <a:p>
            <a:endParaRPr lang="en-US" dirty="0"/>
          </a:p>
        </p:txBody>
      </p:sp>
    </p:spTree>
    <p:extLst>
      <p:ext uri="{BB962C8B-B14F-4D97-AF65-F5344CB8AC3E}">
        <p14:creationId xmlns:p14="http://schemas.microsoft.com/office/powerpoint/2010/main" val="217169580"/>
      </p:ext>
    </p:extLst>
  </p:cSld>
  <p:clrMapOvr>
    <a:masterClrMapping/>
  </p:clrMapOvr>
  <p:transition>
    <p:comb/>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425" dirty="0"/>
              <a:t>What is the purpose of this paragraph or what is it about?</a:t>
            </a:r>
          </a:p>
          <a:p>
            <a:pPr marL="0" indent="0">
              <a:buNone/>
            </a:pPr>
            <a:endParaRPr lang="en-US" sz="1425" dirty="0"/>
          </a:p>
          <a:p>
            <a:pPr marL="0" indent="0">
              <a:buNone/>
            </a:pPr>
            <a:r>
              <a:rPr lang="en-US" dirty="0"/>
              <a:t>The first automobiles imported to San Francisco had so little power that they rarely made it up the hills. The grade of Nineteenth Avenue was so daunting for the engines of the day that watching automobiles straining for the top to become a local pastime.</a:t>
            </a:r>
          </a:p>
          <a:p>
            <a:pPr marL="0" indent="0">
              <a:buNone/>
            </a:pPr>
            <a:endParaRPr lang="en-US" sz="1500" dirty="0"/>
          </a:p>
          <a:p>
            <a:pPr marL="0" indent="0">
              <a:buNone/>
            </a:pPr>
            <a:r>
              <a:rPr lang="en-US" dirty="0">
                <a:solidFill>
                  <a:srgbClr val="FF0000"/>
                </a:solidFill>
                <a:latin typeface="Bradley Hand" pitchFamily="2" charset="77"/>
              </a:rPr>
              <a:t>Horseless carriages were not powerful enough to climb San Francisco’s hills.</a:t>
            </a:r>
          </a:p>
          <a:p>
            <a:pPr marL="0" indent="0">
              <a:buNone/>
            </a:pPr>
            <a:endParaRPr lang="en-US" dirty="0">
              <a:solidFill>
                <a:schemeClr val="tx2"/>
              </a:solidFill>
            </a:endParaRPr>
          </a:p>
        </p:txBody>
      </p:sp>
    </p:spTree>
    <p:extLst>
      <p:ext uri="{BB962C8B-B14F-4D97-AF65-F5344CB8AC3E}">
        <p14:creationId xmlns:p14="http://schemas.microsoft.com/office/powerpoint/2010/main" val="39011013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r>
              <a:rPr lang="en-US" sz="1500" dirty="0">
                <a:latin typeface="+mj-lt"/>
                <a:cs typeface="Phosphate Solid" panose="02000506050000020004" pitchFamily="2" charset="77"/>
              </a:rPr>
              <a:t>Read through the paragraph summaries</a:t>
            </a:r>
          </a:p>
          <a:p>
            <a:pPr marL="0" indent="0">
              <a:buNone/>
            </a:pPr>
            <a:endParaRPr lang="en-US" sz="1500" dirty="0">
              <a:solidFill>
                <a:srgbClr val="FF0000"/>
              </a:solidFill>
              <a:latin typeface="Bradley Hand" pitchFamily="2" charset="77"/>
              <a:cs typeface="Phosphate Solid" panose="02000506050000020004" pitchFamily="2" charset="77"/>
            </a:endParaRPr>
          </a:p>
          <a:p>
            <a:pPr marL="0" indent="0">
              <a:buNone/>
            </a:pPr>
            <a:r>
              <a:rPr lang="en-US" sz="2000" dirty="0">
                <a:solidFill>
                  <a:srgbClr val="FF0000"/>
                </a:solidFill>
                <a:latin typeface="Bradley Hand" pitchFamily="2" charset="77"/>
                <a:cs typeface="Phosphate Solid" panose="02000506050000020004" pitchFamily="2" charset="77"/>
              </a:rPr>
              <a:t>The “horseless carriage” was unpopular in San Francisco.</a:t>
            </a:r>
          </a:p>
          <a:p>
            <a:pPr marL="0" indent="0">
              <a:buNone/>
            </a:pPr>
            <a:r>
              <a:rPr lang="en-US" sz="2000" dirty="0">
                <a:solidFill>
                  <a:srgbClr val="FF0000"/>
                </a:solidFill>
                <a:latin typeface="Bradley Hand" pitchFamily="2" charset="77"/>
              </a:rPr>
              <a:t>Laws across the country were passed against horseless carriages.</a:t>
            </a:r>
            <a:endParaRPr lang="en-US" sz="2000" dirty="0">
              <a:solidFill>
                <a:srgbClr val="FF0000"/>
              </a:solidFill>
              <a:latin typeface="Bradley Hand" pitchFamily="2" charset="77"/>
              <a:cs typeface="Phosphate Solid" panose="02000506050000020004" pitchFamily="2" charset="77"/>
            </a:endParaRPr>
          </a:p>
          <a:p>
            <a:pPr marL="0" indent="0">
              <a:buNone/>
            </a:pPr>
            <a:r>
              <a:rPr lang="en-US" sz="2000" dirty="0">
                <a:solidFill>
                  <a:srgbClr val="FF0000"/>
                </a:solidFill>
                <a:latin typeface="Bradley Hand" pitchFamily="2" charset="77"/>
              </a:rPr>
              <a:t>Horseless carriages were expensive.</a:t>
            </a:r>
            <a:endParaRPr lang="en-US" sz="2000" dirty="0"/>
          </a:p>
          <a:p>
            <a:pPr marL="0" indent="0">
              <a:buNone/>
            </a:pPr>
            <a:r>
              <a:rPr lang="en-US" sz="2000" dirty="0">
                <a:solidFill>
                  <a:srgbClr val="FF0000"/>
                </a:solidFill>
                <a:latin typeface="Bradley Hand" pitchFamily="2" charset="77"/>
              </a:rPr>
              <a:t>Horseless carriages were not powerful enough to climb San Francisco’s hills.</a:t>
            </a:r>
          </a:p>
          <a:p>
            <a:pPr marL="0" indent="0">
              <a:buNone/>
            </a:pP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38033732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lnSpcReduction="10000"/>
          </a:bodyPr>
          <a:lstStyle/>
          <a:p>
            <a:r>
              <a:rPr lang="en-US" sz="1500" dirty="0">
                <a:latin typeface="+mj-lt"/>
                <a:cs typeface="Phosphate Solid" panose="02000506050000020004" pitchFamily="2" charset="77"/>
              </a:rPr>
              <a:t>What is the text about?</a:t>
            </a:r>
          </a:p>
          <a:p>
            <a:pPr marL="0" indent="0">
              <a:buNone/>
            </a:pPr>
            <a:endParaRPr lang="en-US" sz="1500" dirty="0">
              <a:solidFill>
                <a:srgbClr val="FF0000"/>
              </a:solidFill>
              <a:latin typeface="Bradley Hand" pitchFamily="2" charset="77"/>
              <a:cs typeface="Phosphate Solid" panose="02000506050000020004" pitchFamily="2" charset="77"/>
            </a:endParaRPr>
          </a:p>
          <a:p>
            <a:pPr marL="0" indent="0">
              <a:buNone/>
            </a:pPr>
            <a:r>
              <a:rPr lang="en-US" dirty="0">
                <a:solidFill>
                  <a:srgbClr val="FF0000"/>
                </a:solidFill>
                <a:latin typeface="Bradley Hand" pitchFamily="2" charset="77"/>
                <a:cs typeface="Phosphate Solid" panose="02000506050000020004" pitchFamily="2" charset="77"/>
              </a:rPr>
              <a:t>The “horseless carriage” was unpopular in San Francisco.</a:t>
            </a:r>
          </a:p>
          <a:p>
            <a:pPr marL="0" indent="0">
              <a:buNone/>
            </a:pPr>
            <a:r>
              <a:rPr lang="en-US" dirty="0">
                <a:solidFill>
                  <a:srgbClr val="FF0000"/>
                </a:solidFill>
                <a:latin typeface="Bradley Hand" pitchFamily="2" charset="77"/>
              </a:rPr>
              <a:t>Laws across the country were passed against horseless carriages.</a:t>
            </a:r>
            <a:endParaRPr lang="en-US" dirty="0">
              <a:solidFill>
                <a:srgbClr val="FF0000"/>
              </a:solidFill>
              <a:latin typeface="Bradley Hand" pitchFamily="2" charset="77"/>
              <a:cs typeface="Phosphate Solid" panose="02000506050000020004" pitchFamily="2" charset="77"/>
            </a:endParaRPr>
          </a:p>
          <a:p>
            <a:pPr marL="0" indent="0">
              <a:buNone/>
            </a:pPr>
            <a:r>
              <a:rPr lang="en-US" dirty="0">
                <a:solidFill>
                  <a:srgbClr val="FF0000"/>
                </a:solidFill>
                <a:latin typeface="Bradley Hand" pitchFamily="2" charset="77"/>
              </a:rPr>
              <a:t>Horseless carriages were expensive.</a:t>
            </a:r>
            <a:endParaRPr lang="en-US" dirty="0"/>
          </a:p>
          <a:p>
            <a:pPr marL="0" indent="0">
              <a:buNone/>
            </a:pPr>
            <a:r>
              <a:rPr lang="en-US" dirty="0">
                <a:solidFill>
                  <a:srgbClr val="FF0000"/>
                </a:solidFill>
                <a:latin typeface="Bradley Hand" pitchFamily="2" charset="77"/>
              </a:rPr>
              <a:t>Horseless carriages were not powerful enough to climb San Francisco’s hills.</a:t>
            </a:r>
          </a:p>
          <a:p>
            <a:pPr marL="0" indent="0">
              <a:buNone/>
            </a:pPr>
            <a:endParaRPr lang="en-US" dirty="0">
              <a:solidFill>
                <a:schemeClr val="tx2"/>
              </a:solidFill>
            </a:endParaRPr>
          </a:p>
          <a:p>
            <a:r>
              <a:rPr lang="en-US" sz="1800" dirty="0">
                <a:solidFill>
                  <a:srgbClr val="FF0000"/>
                </a:solidFill>
              </a:rPr>
              <a:t>This is an explanation or an argument of why cars were not immediately popular in San Francisco—it gives three reasons (paragraphs 2-4).</a:t>
            </a:r>
          </a:p>
          <a:p>
            <a:r>
              <a:rPr lang="en-US" sz="1800" dirty="0">
                <a:solidFill>
                  <a:srgbClr val="FF0000"/>
                </a:solidFill>
              </a:rPr>
              <a:t>But I don’t think I summarized the second paragraph correctly.</a:t>
            </a:r>
          </a:p>
          <a:p>
            <a:r>
              <a:rPr lang="en-US" sz="1800" dirty="0">
                <a:solidFill>
                  <a:srgbClr val="FF0000"/>
                </a:solidFill>
              </a:rPr>
              <a:t>More correctly: Autos were menacing and disruptive (to such an extent that laws were passed to limit the auto).</a:t>
            </a:r>
          </a:p>
          <a:p>
            <a:endParaRPr lang="en-US" sz="1500" dirty="0">
              <a:solidFill>
                <a:srgbClr val="FF0000"/>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193384689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instruction:</a:t>
            </a:r>
          </a:p>
        </p:txBody>
      </p:sp>
      <p:sp>
        <p:nvSpPr>
          <p:cNvPr id="3" name="Content Placeholder 2"/>
          <p:cNvSpPr>
            <a:spLocks noGrp="1"/>
          </p:cNvSpPr>
          <p:nvPr>
            <p:ph idx="1"/>
          </p:nvPr>
        </p:nvSpPr>
        <p:spPr/>
        <p:txBody>
          <a:bodyPr>
            <a:normAutofit/>
          </a:bodyPr>
          <a:lstStyle/>
          <a:p>
            <a:pPr marL="0" indent="0">
              <a:buNone/>
            </a:pPr>
            <a:endParaRPr lang="en-US" sz="1500" dirty="0">
              <a:solidFill>
                <a:srgbClr val="FF0000"/>
              </a:solidFill>
            </a:endParaRPr>
          </a:p>
          <a:p>
            <a:pPr marL="0" indent="0">
              <a:buNone/>
            </a:pPr>
            <a:r>
              <a:rPr lang="en-US" dirty="0">
                <a:hlinkClick r:id="rId2"/>
              </a:rPr>
              <a:t>http://literacy.io/#</a:t>
            </a:r>
            <a:endParaRPr lang="en-US" dirty="0">
              <a:solidFill>
                <a:schemeClr val="tx2"/>
              </a:solidFill>
            </a:endParaRPr>
          </a:p>
        </p:txBody>
      </p:sp>
    </p:spTree>
    <p:extLst>
      <p:ext uri="{BB962C8B-B14F-4D97-AF65-F5344CB8AC3E}">
        <p14:creationId xmlns:p14="http://schemas.microsoft.com/office/powerpoint/2010/main" val="6030215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039100" cy="777240"/>
          </a:xfrm>
        </p:spPr>
        <p:txBody>
          <a:bodyPr>
            <a:normAutofit/>
          </a:bodyPr>
          <a:lstStyle/>
          <a:p>
            <a:r>
              <a:rPr lang="en-US" dirty="0"/>
              <a:t>Guide Tone Awareness</a:t>
            </a:r>
          </a:p>
        </p:txBody>
      </p:sp>
      <p:sp>
        <p:nvSpPr>
          <p:cNvPr id="3" name="Content Placeholder 2"/>
          <p:cNvSpPr>
            <a:spLocks noGrp="1"/>
          </p:cNvSpPr>
          <p:nvPr>
            <p:ph idx="1"/>
          </p:nvPr>
        </p:nvSpPr>
        <p:spPr/>
        <p:txBody>
          <a:bodyPr>
            <a:normAutofit/>
          </a:bodyPr>
          <a:lstStyle/>
          <a:p>
            <a:r>
              <a:rPr lang="en-US" sz="2200" b="0" dirty="0"/>
              <a:t>Author’s tone </a:t>
            </a:r>
            <a:r>
              <a:rPr lang="en-US" sz="2200" dirty="0"/>
              <a:t>expresses their attitude towards subject or audience</a:t>
            </a:r>
            <a:endParaRPr lang="en-US" sz="2200" b="0" dirty="0"/>
          </a:p>
          <a:p>
            <a:r>
              <a:rPr lang="en-US" sz="2200" b="0" dirty="0"/>
              <a:t>Text can be hard because the author’s tone might be subtle (it matters if a student expects the text to be literally correct, when the author intends to be satirical) </a:t>
            </a:r>
          </a:p>
          <a:p>
            <a:r>
              <a:rPr lang="en-US" sz="2200" dirty="0"/>
              <a:t>Young children always expect a positive tone</a:t>
            </a:r>
            <a:endParaRPr lang="en-US" sz="2200" b="0" dirty="0"/>
          </a:p>
          <a:p>
            <a:r>
              <a:rPr lang="en-US" sz="2200" b="0" dirty="0"/>
              <a:t>Help students to recognize the tone of the text (e.g., formal, informal, intimate, solemn, playful, serious, ironic)</a:t>
            </a:r>
          </a:p>
          <a:p>
            <a:endParaRPr lang="en-US" dirty="0"/>
          </a:p>
        </p:txBody>
      </p:sp>
    </p:spTree>
    <p:extLst>
      <p:ext uri="{BB962C8B-B14F-4D97-AF65-F5344CB8AC3E}">
        <p14:creationId xmlns:p14="http://schemas.microsoft.com/office/powerpoint/2010/main" val="17617223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a:t>
            </a:r>
            <a:r>
              <a:rPr lang="en-US" dirty="0">
                <a:solidFill>
                  <a:srgbClr val="292934"/>
                </a:solidFill>
              </a:rPr>
              <a:t>And after a couple of minutes of that, people started looking at Ms. W., nodding their heads real hard, sticking out their chests, and saying out loud, “I think that’s a great idea” and “Yes, let’s have a guest reader today,” because they were realizing that maybe they could be the Guest Reader and Star Student of the Afternoon. They wanted to remind Ms. Washington that not only were they superb readers, but wonderful human beings, too.</a:t>
            </a:r>
          </a:p>
          <a:p>
            <a:pPr marL="0" indent="0">
              <a:buNone/>
            </a:pPr>
            <a:r>
              <a:rPr lang="en-US" dirty="0">
                <a:solidFill>
                  <a:srgbClr val="292934"/>
                </a:solidFill>
              </a:rPr>
              <a:t>	Especially Calvin “Big-Headed” Faribault, who actually raised his hand, and I just knew it was to volunteer out of the kindness of his big, fat, big-headed heart.</a:t>
            </a:r>
          </a:p>
          <a:p>
            <a:pPr marL="0" indent="0">
              <a:buNone/>
            </a:pPr>
            <a:r>
              <a:rPr lang="en-US" dirty="0"/>
              <a:t>				</a:t>
            </a:r>
            <a:r>
              <a:rPr lang="en-US" i="1" dirty="0"/>
              <a:t>                       --Ida B. </a:t>
            </a:r>
          </a:p>
          <a:p>
            <a:endParaRPr lang="en-US" dirty="0"/>
          </a:p>
        </p:txBody>
      </p:sp>
    </p:spTree>
    <p:extLst>
      <p:ext uri="{BB962C8B-B14F-4D97-AF65-F5344CB8AC3E}">
        <p14:creationId xmlns:p14="http://schemas.microsoft.com/office/powerpoint/2010/main" val="31153766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And after a couple of minutes of that, people started looking at Ms. W., </a:t>
            </a:r>
            <a:r>
              <a:rPr lang="en-US" dirty="0">
                <a:solidFill>
                  <a:schemeClr val="tx2"/>
                </a:solidFill>
              </a:rPr>
              <a:t>nodding their heads real hard, sticking out their chests, </a:t>
            </a:r>
            <a:r>
              <a:rPr lang="en-US" dirty="0"/>
              <a:t>and saying out loud, “I think that’s a great idea” and “Yes, let’s have a guest reader today,” because they were realizing that maybe they could be the Guest Reader and Star Student of the Afternoon. </a:t>
            </a:r>
            <a:r>
              <a:rPr lang="en-US" dirty="0">
                <a:solidFill>
                  <a:schemeClr val="tx2"/>
                </a:solidFill>
              </a:rPr>
              <a:t>They wanted to remind Ms. Washington that not only were they superb readers, but wonderful human beings, too.</a:t>
            </a:r>
          </a:p>
          <a:p>
            <a:pPr marL="0" indent="0">
              <a:buNone/>
            </a:pPr>
            <a:r>
              <a:rPr lang="en-US" dirty="0"/>
              <a:t>	</a:t>
            </a:r>
            <a:r>
              <a:rPr lang="en-US" dirty="0">
                <a:solidFill>
                  <a:schemeClr val="tx2"/>
                </a:solidFill>
              </a:rPr>
              <a:t>Especially Calvin “Big-Headed” Faribault, </a:t>
            </a:r>
            <a:r>
              <a:rPr lang="en-US" dirty="0"/>
              <a:t>who actually raised his hand, and I just knew it was to volunteer </a:t>
            </a:r>
            <a:r>
              <a:rPr lang="en-US" dirty="0">
                <a:solidFill>
                  <a:schemeClr val="tx2"/>
                </a:solidFill>
              </a:rPr>
              <a:t>out of the kindness of his big, fat, big-headed heart.</a:t>
            </a:r>
          </a:p>
          <a:p>
            <a:pPr marL="0" indent="0">
              <a:buNone/>
            </a:pPr>
            <a:r>
              <a:rPr lang="en-US" dirty="0"/>
              <a:t>				</a:t>
            </a:r>
            <a:r>
              <a:rPr lang="en-US" i="1" dirty="0"/>
              <a:t>                       --Ida B. </a:t>
            </a:r>
          </a:p>
          <a:p>
            <a:endParaRPr lang="en-US" dirty="0"/>
          </a:p>
        </p:txBody>
      </p:sp>
    </p:spTree>
    <p:extLst>
      <p:ext uri="{BB962C8B-B14F-4D97-AF65-F5344CB8AC3E}">
        <p14:creationId xmlns:p14="http://schemas.microsoft.com/office/powerpoint/2010/main" val="277396683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marL="0" indent="0">
              <a:buNone/>
            </a:pPr>
            <a:r>
              <a:rPr lang="en-US" sz="2800" b="0" dirty="0">
                <a:latin typeface="Calibri" pitchFamily="34" charset="0"/>
                <a:cs typeface="Calibri" pitchFamily="34" charset="0"/>
              </a:rPr>
              <a:t>Shanahan, T., Fisher, D., &amp; Frey, N. (2012), March.  The challenge of challenging text.</a:t>
            </a:r>
            <a:r>
              <a:rPr lang="en-US" sz="2800" b="0" i="1" dirty="0">
                <a:latin typeface="Calibri" pitchFamily="34" charset="0"/>
                <a:cs typeface="Calibri" pitchFamily="34" charset="0"/>
              </a:rPr>
              <a:t> Educational Leadership.</a:t>
            </a:r>
          </a:p>
          <a:p>
            <a:pPr marL="0" indent="0">
              <a:buNone/>
            </a:pPr>
            <a:endParaRPr lang="en-US" sz="2800" i="1" dirty="0">
              <a:latin typeface="Calibri" pitchFamily="34" charset="0"/>
              <a:cs typeface="Calibri" pitchFamily="34" charset="0"/>
            </a:endParaRPr>
          </a:p>
          <a:p>
            <a:pPr marL="0" indent="0">
              <a:buNone/>
            </a:pPr>
            <a:r>
              <a:rPr lang="en-US" sz="2800" b="0" dirty="0">
                <a:latin typeface="Calibri" pitchFamily="34" charset="0"/>
                <a:cs typeface="Calibri" pitchFamily="34" charset="0"/>
              </a:rPr>
              <a:t>Shanahan, T. (2013). Letting text take center stage. </a:t>
            </a:r>
            <a:r>
              <a:rPr lang="en-US" sz="2800" b="0" i="1" dirty="0">
                <a:latin typeface="Calibri" pitchFamily="34" charset="0"/>
                <a:cs typeface="Calibri" pitchFamily="34" charset="0"/>
              </a:rPr>
              <a:t>American Educator.</a:t>
            </a:r>
            <a:endParaRPr lang="en-US" sz="2800" b="0"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33730365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868362"/>
          </a:xfrm>
        </p:spPr>
        <p:txBody>
          <a:bodyPr>
            <a:normAutofit/>
          </a:bodyPr>
          <a:lstStyle/>
          <a:p>
            <a:r>
              <a:rPr lang="en-US" dirty="0"/>
              <a:t>    Build Text Reading Fluency</a:t>
            </a:r>
          </a:p>
        </p:txBody>
      </p:sp>
      <p:sp>
        <p:nvSpPr>
          <p:cNvPr id="3" name="Content Placeholder 2"/>
          <p:cNvSpPr>
            <a:spLocks noGrp="1"/>
          </p:cNvSpPr>
          <p:nvPr>
            <p:ph idx="1"/>
          </p:nvPr>
        </p:nvSpPr>
        <p:spPr/>
        <p:txBody>
          <a:bodyPr>
            <a:normAutofit/>
          </a:bodyPr>
          <a:lstStyle/>
          <a:p>
            <a:r>
              <a:rPr lang="en-US" sz="2200" b="0" dirty="0"/>
              <a:t>Texts can be hard because they demand more advanced reading skills than the students have</a:t>
            </a:r>
          </a:p>
          <a:p>
            <a:r>
              <a:rPr lang="en-US" sz="2200" b="0" dirty="0"/>
              <a:t>Students need practice reading (orally) with accuracy, appropriate speed, and prosody</a:t>
            </a:r>
          </a:p>
          <a:p>
            <a:r>
              <a:rPr lang="en-US" sz="2200" b="0" dirty="0"/>
              <a:t>Not round-robin reading (use these instead: repeated reading, echo reading, paired reading, reading while listening, etc.) </a:t>
            </a:r>
          </a:p>
          <a:p>
            <a:r>
              <a:rPr lang="en-US" sz="2200" b="0" dirty="0"/>
              <a:t>Putting fluency first might make sense</a:t>
            </a:r>
          </a:p>
          <a:p>
            <a:r>
              <a:rPr lang="en-US" sz="2200" b="0" dirty="0"/>
              <a:t>Parsing texts can be helpful</a:t>
            </a:r>
          </a:p>
          <a:p>
            <a:pPr marL="457200" lvl="1" indent="0">
              <a:buNone/>
            </a:pPr>
            <a:endParaRPr lang="en-US" dirty="0"/>
          </a:p>
        </p:txBody>
      </p:sp>
    </p:spTree>
    <p:extLst>
      <p:ext uri="{BB962C8B-B14F-4D97-AF65-F5344CB8AC3E}">
        <p14:creationId xmlns:p14="http://schemas.microsoft.com/office/powerpoint/2010/main" val="5688244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Walk in the Desert</a:t>
            </a:r>
          </a:p>
        </p:txBody>
      </p:sp>
      <p:sp>
        <p:nvSpPr>
          <p:cNvPr id="3" name="Content Placeholder 2"/>
          <p:cNvSpPr>
            <a:spLocks noGrp="1"/>
          </p:cNvSpPr>
          <p:nvPr>
            <p:ph idx="1"/>
          </p:nvPr>
        </p:nvSpPr>
        <p:spPr/>
        <p:txBody>
          <a:bodyPr>
            <a:normAutofit/>
          </a:bodyPr>
          <a:lstStyle/>
          <a:p>
            <a:pPr marL="0" indent="0">
              <a:buNone/>
            </a:pPr>
            <a:r>
              <a:rPr lang="en-US" sz="1800" b="0" dirty="0"/>
              <a:t>	</a:t>
            </a:r>
            <a:r>
              <a:rPr lang="en-US" sz="2400" b="0" dirty="0"/>
              <a:t>Sunbeams are flickering over the landscape as the sun rises. A kit fox heads for her den as another day in the desert begins. </a:t>
            </a:r>
          </a:p>
          <a:p>
            <a:pPr marL="0" indent="0">
              <a:buNone/>
            </a:pPr>
            <a:r>
              <a:rPr lang="en-US" sz="2400" b="0" dirty="0"/>
              <a:t>	Deserts are surrounded by other kinds of landscapes. Scientists call these different land zones biomes. All the plants and animals in a biome form a community. In that community, every living thing depends on other community members for its survival. A biome’s climate, soil, plants, and animals are all connected this way.</a:t>
            </a:r>
          </a:p>
        </p:txBody>
      </p:sp>
    </p:spTree>
    <p:extLst>
      <p:ext uri="{BB962C8B-B14F-4D97-AF65-F5344CB8AC3E}">
        <p14:creationId xmlns:p14="http://schemas.microsoft.com/office/powerpoint/2010/main" val="237684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dirty="0">
                <a:solidFill>
                  <a:srgbClr val="000000"/>
                </a:solidFill>
              </a:rPr>
              <a:t>Reading experts have long championed the idea of instructional level</a:t>
            </a:r>
            <a:endParaRPr lang="zh-CN" altLang="en-US" sz="3600" dirty="0">
              <a:solidFill>
                <a:srgbClr val="000000"/>
              </a:solidFill>
            </a:endParaRPr>
          </a:p>
        </p:txBody>
      </p:sp>
      <p:sp>
        <p:nvSpPr>
          <p:cNvPr id="2" name="TextBox 1"/>
          <p:cNvSpPr txBox="1"/>
          <p:nvPr/>
        </p:nvSpPr>
        <p:spPr>
          <a:xfrm>
            <a:off x="609600" y="2276873"/>
            <a:ext cx="2514600"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a:buChar char="•"/>
            </a:pPr>
            <a:r>
              <a:rPr lang="en-US" dirty="0"/>
              <a:t>William S. Gray </a:t>
            </a:r>
          </a:p>
          <a:p>
            <a:pPr marL="285750" indent="-285750">
              <a:buFont typeface="Arial"/>
              <a:buChar char="•"/>
            </a:pPr>
            <a:r>
              <a:rPr lang="en-US" dirty="0"/>
              <a:t>Edward Thorndike       </a:t>
            </a:r>
          </a:p>
          <a:p>
            <a:pPr marL="285750" indent="-285750">
              <a:buFont typeface="Arial"/>
              <a:buChar char="•"/>
            </a:pPr>
            <a:r>
              <a:rPr lang="en-US" dirty="0"/>
              <a:t>Arthur I. Gates</a:t>
            </a:r>
          </a:p>
          <a:p>
            <a:pPr marL="285750" indent="-285750">
              <a:buFont typeface="Arial"/>
              <a:buChar char="•"/>
            </a:pPr>
            <a:r>
              <a:rPr lang="en-US" dirty="0"/>
              <a:t>Edward </a:t>
            </a:r>
            <a:r>
              <a:rPr lang="en-US" dirty="0" err="1"/>
              <a:t>Dolch</a:t>
            </a:r>
            <a:endParaRPr lang="en-US" dirty="0"/>
          </a:p>
          <a:p>
            <a:pPr marL="285750" indent="-285750">
              <a:buFont typeface="Arial"/>
              <a:buChar char="•"/>
            </a:pPr>
            <a:r>
              <a:rPr lang="en-US" dirty="0"/>
              <a:t>Albert J. Harris </a:t>
            </a:r>
          </a:p>
          <a:p>
            <a:pPr marL="285750" indent="-285750">
              <a:buFont typeface="Arial"/>
              <a:buChar char="•"/>
            </a:pPr>
            <a:r>
              <a:rPr lang="en-US" dirty="0"/>
              <a:t>Marion Monroe</a:t>
            </a:r>
          </a:p>
          <a:p>
            <a:pPr marL="285750" indent="-285750">
              <a:buFont typeface="Arial"/>
              <a:buChar char="•"/>
            </a:pPr>
            <a:r>
              <a:rPr lang="en-US" dirty="0"/>
              <a:t>Paul Witty</a:t>
            </a:r>
          </a:p>
          <a:p>
            <a:pPr marL="285750" indent="-285750">
              <a:buFont typeface="Arial"/>
              <a:buChar char="•"/>
            </a:pPr>
            <a:r>
              <a:rPr lang="en-US" dirty="0"/>
              <a:t>Ruth </a:t>
            </a:r>
            <a:r>
              <a:rPr lang="en-US" dirty="0" err="1"/>
              <a:t>Strang</a:t>
            </a:r>
            <a:endParaRPr lang="en-US" dirty="0"/>
          </a:p>
          <a:p>
            <a:pPr marL="285750" indent="-285750">
              <a:buFont typeface="Arial"/>
              <a:buChar char="•"/>
            </a:pPr>
            <a:r>
              <a:rPr lang="en-US" dirty="0"/>
              <a:t>George </a:t>
            </a:r>
            <a:r>
              <a:rPr lang="en-US" dirty="0" err="1"/>
              <a:t>Spache</a:t>
            </a:r>
            <a:endParaRPr lang="en-US" dirty="0"/>
          </a:p>
          <a:p>
            <a:pPr marL="285750" indent="-285750">
              <a:buFont typeface="Arial"/>
              <a:buChar char="•"/>
            </a:pPr>
            <a:r>
              <a:rPr lang="en-US" dirty="0"/>
              <a:t>Donald Durrell</a:t>
            </a:r>
          </a:p>
          <a:p>
            <a:pPr marL="285750" indent="-285750">
              <a:buFont typeface="Arial"/>
              <a:buChar char="•"/>
            </a:pPr>
            <a:r>
              <a:rPr lang="en-US" dirty="0"/>
              <a:t>Guy Bond</a:t>
            </a:r>
          </a:p>
          <a:p>
            <a:pPr marL="285750" indent="-285750">
              <a:buFont typeface="Arial"/>
              <a:buChar char="•"/>
            </a:pPr>
            <a:r>
              <a:rPr lang="en-US" dirty="0"/>
              <a:t>Miles Tinker</a:t>
            </a:r>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p:txBody>
      </p:sp>
      <p:sp>
        <p:nvSpPr>
          <p:cNvPr id="7" name="TextBox 6"/>
          <p:cNvSpPr txBox="1"/>
          <p:nvPr/>
        </p:nvSpPr>
        <p:spPr>
          <a:xfrm>
            <a:off x="3347864" y="2204864"/>
            <a:ext cx="2232248" cy="3139321"/>
          </a:xfrm>
          <a:prstGeom prst="rect">
            <a:avLst/>
          </a:prstGeom>
          <a:noFill/>
        </p:spPr>
        <p:txBody>
          <a:bodyPr wrap="square" rtlCol="0">
            <a:spAutoFit/>
          </a:bodyPr>
          <a:lstStyle/>
          <a:p>
            <a:pPr marL="285750" indent="-285750">
              <a:buFont typeface="Arial"/>
              <a:buChar char="•"/>
            </a:pPr>
            <a:r>
              <a:rPr lang="en-US" dirty="0"/>
              <a:t>Richard </a:t>
            </a:r>
            <a:r>
              <a:rPr lang="en-US" dirty="0" err="1"/>
              <a:t>Allington</a:t>
            </a:r>
            <a:endParaRPr lang="en-US" dirty="0"/>
          </a:p>
          <a:p>
            <a:pPr marL="285750" indent="-285750">
              <a:buFont typeface="Arial"/>
              <a:buChar char="•"/>
            </a:pPr>
            <a:r>
              <a:rPr lang="en-US" dirty="0"/>
              <a:t>Irene Fountas</a:t>
            </a:r>
          </a:p>
          <a:p>
            <a:pPr marL="285750" indent="-285750">
              <a:buFont typeface="Arial"/>
              <a:buChar char="•"/>
            </a:pPr>
            <a:r>
              <a:rPr lang="en-US" dirty="0"/>
              <a:t>Gay Su Pinnell</a:t>
            </a:r>
          </a:p>
          <a:p>
            <a:pPr marL="285750" indent="-285750">
              <a:buFont typeface="Arial"/>
              <a:buChar char="•"/>
            </a:pPr>
            <a:r>
              <a:rPr lang="en-US" dirty="0"/>
              <a:t>John J. </a:t>
            </a:r>
            <a:r>
              <a:rPr lang="en-US" dirty="0" err="1"/>
              <a:t>Pikulski</a:t>
            </a:r>
            <a:endParaRPr lang="en-US" dirty="0"/>
          </a:p>
          <a:p>
            <a:pPr marL="285750" indent="-285750">
              <a:buFont typeface="Arial"/>
              <a:buChar char="•"/>
            </a:pPr>
            <a:r>
              <a:rPr lang="en-US" dirty="0"/>
              <a:t>Richard </a:t>
            </a:r>
            <a:r>
              <a:rPr lang="en-US" dirty="0" err="1"/>
              <a:t>Vacca</a:t>
            </a:r>
            <a:endParaRPr lang="en-US" dirty="0"/>
          </a:p>
          <a:p>
            <a:pPr marL="285750" indent="-285750">
              <a:buFont typeface="Arial"/>
              <a:buChar char="•"/>
            </a:pPr>
            <a:r>
              <a:rPr lang="en-US" dirty="0"/>
              <a:t>Morton </a:t>
            </a:r>
            <a:r>
              <a:rPr lang="en-US" dirty="0" err="1"/>
              <a:t>Botel</a:t>
            </a:r>
            <a:endParaRPr lang="en-US" dirty="0"/>
          </a:p>
          <a:p>
            <a:pPr marL="285750" indent="-285750">
              <a:buFont typeface="Arial"/>
              <a:buChar char="•"/>
            </a:pPr>
            <a:r>
              <a:rPr lang="en-US" dirty="0"/>
              <a:t>Jerry Johns</a:t>
            </a:r>
          </a:p>
          <a:p>
            <a:pPr marL="285750" indent="-285750">
              <a:buFont typeface="Arial"/>
              <a:buChar char="•"/>
            </a:pPr>
            <a:r>
              <a:rPr lang="en-US" dirty="0"/>
              <a:t>Roger Farr</a:t>
            </a:r>
          </a:p>
          <a:p>
            <a:pPr marL="285750" indent="-285750">
              <a:buFont typeface="Arial"/>
              <a:buChar char="•"/>
            </a:pPr>
            <a:r>
              <a:rPr lang="en-US" dirty="0"/>
              <a:t>Jack Cassidy</a:t>
            </a:r>
          </a:p>
          <a:p>
            <a:pPr marL="285750" indent="-285750">
              <a:buFont typeface="Arial"/>
              <a:buChar char="•"/>
            </a:pPr>
            <a:endParaRPr lang="en-US" dirty="0"/>
          </a:p>
          <a:p>
            <a:endParaRPr lang="en-US" dirty="0"/>
          </a:p>
        </p:txBody>
      </p:sp>
    </p:spTree>
    <p:extLst>
      <p:ext uri="{BB962C8B-B14F-4D97-AF65-F5344CB8AC3E}">
        <p14:creationId xmlns:p14="http://schemas.microsoft.com/office/powerpoint/2010/main" val="701101297"/>
      </p:ext>
    </p:extLst>
  </p:cSld>
  <p:clrMapOvr>
    <a:masterClrMapping/>
  </p:clrMapOvr>
  <p:transition>
    <p:comb/>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Walk in the Desert</a:t>
            </a:r>
          </a:p>
        </p:txBody>
      </p:sp>
      <p:sp>
        <p:nvSpPr>
          <p:cNvPr id="3" name="Content Placeholder 2"/>
          <p:cNvSpPr>
            <a:spLocks noGrp="1"/>
          </p:cNvSpPr>
          <p:nvPr>
            <p:ph idx="1"/>
          </p:nvPr>
        </p:nvSpPr>
        <p:spPr/>
        <p:txBody>
          <a:bodyPr>
            <a:normAutofit/>
          </a:bodyPr>
          <a:lstStyle/>
          <a:p>
            <a:pPr marL="0" indent="0">
              <a:buNone/>
            </a:pPr>
            <a:r>
              <a:rPr lang="en-US" sz="1800" b="0" dirty="0"/>
              <a:t>	</a:t>
            </a:r>
            <a:r>
              <a:rPr lang="en-US" sz="2800" b="0" dirty="0"/>
              <a:t>Sunbeams are flickering over the landscape as the sun rises.</a:t>
            </a:r>
            <a:r>
              <a:rPr lang="en-US" sz="2800" b="0" dirty="0">
                <a:solidFill>
                  <a:srgbClr val="FF0000"/>
                </a:solidFill>
              </a:rPr>
              <a:t> </a:t>
            </a:r>
            <a:r>
              <a:rPr lang="en-US" sz="2800" b="0" dirty="0"/>
              <a:t>A kit fox heads</a:t>
            </a:r>
            <a:r>
              <a:rPr lang="en-US" sz="2800" b="0" dirty="0">
                <a:solidFill>
                  <a:srgbClr val="FF0000"/>
                </a:solidFill>
              </a:rPr>
              <a:t> </a:t>
            </a:r>
            <a:r>
              <a:rPr lang="en-US" sz="2800" b="0" dirty="0"/>
              <a:t>for her den as another day</a:t>
            </a:r>
            <a:r>
              <a:rPr lang="en-US" sz="2800" b="0" dirty="0">
                <a:solidFill>
                  <a:srgbClr val="FF0000"/>
                </a:solidFill>
              </a:rPr>
              <a:t> </a:t>
            </a:r>
            <a:r>
              <a:rPr lang="en-US" sz="2800" b="0" dirty="0"/>
              <a:t>in the desert begins. </a:t>
            </a:r>
          </a:p>
          <a:p>
            <a:pPr marL="0" indent="0">
              <a:buNone/>
            </a:pPr>
            <a:r>
              <a:rPr lang="en-US" sz="2800" b="0" dirty="0"/>
              <a:t>	Deserts are surrounded by other kinds of landscapes. Scientists call these different land zones biomes. All the plants and animals</a:t>
            </a:r>
            <a:r>
              <a:rPr lang="en-US" sz="2800" b="0" dirty="0">
                <a:solidFill>
                  <a:srgbClr val="FF0000"/>
                </a:solidFill>
              </a:rPr>
              <a:t>/</a:t>
            </a:r>
            <a:r>
              <a:rPr lang="en-US" sz="2800" b="0" dirty="0"/>
              <a:t> in a biome form</a:t>
            </a:r>
            <a:r>
              <a:rPr lang="en-US" sz="2800" b="0" dirty="0">
                <a:solidFill>
                  <a:srgbClr val="FF0000"/>
                </a:solidFill>
              </a:rPr>
              <a:t> </a:t>
            </a:r>
            <a:r>
              <a:rPr lang="en-US" sz="2800" b="0" dirty="0"/>
              <a:t>a community. In that community, every living thing/ depends on other community members for its survival.</a:t>
            </a:r>
            <a:r>
              <a:rPr lang="en-US" sz="2800" b="0" dirty="0">
                <a:solidFill>
                  <a:srgbClr val="FF0000"/>
                </a:solidFill>
              </a:rPr>
              <a:t> </a:t>
            </a:r>
            <a:r>
              <a:rPr lang="en-US" sz="2800" b="0" dirty="0"/>
              <a:t>A biome’s climate, soil, plants, and animals</a:t>
            </a:r>
            <a:r>
              <a:rPr lang="en-US" sz="2800" b="0" dirty="0">
                <a:solidFill>
                  <a:srgbClr val="FF0000"/>
                </a:solidFill>
              </a:rPr>
              <a:t> </a:t>
            </a:r>
            <a:r>
              <a:rPr lang="en-US" sz="2800" b="0" dirty="0"/>
              <a:t>are all connected this way.</a:t>
            </a:r>
            <a:endParaRPr lang="en-US" sz="2800" b="0" dirty="0">
              <a:solidFill>
                <a:srgbClr val="FF0000"/>
              </a:solidFill>
            </a:endParaRPr>
          </a:p>
        </p:txBody>
      </p:sp>
    </p:spTree>
    <p:extLst>
      <p:ext uri="{BB962C8B-B14F-4D97-AF65-F5344CB8AC3E}">
        <p14:creationId xmlns:p14="http://schemas.microsoft.com/office/powerpoint/2010/main" val="4365644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Walk in the Desert</a:t>
            </a:r>
          </a:p>
        </p:txBody>
      </p:sp>
      <p:sp>
        <p:nvSpPr>
          <p:cNvPr id="3" name="Content Placeholder 2"/>
          <p:cNvSpPr>
            <a:spLocks noGrp="1"/>
          </p:cNvSpPr>
          <p:nvPr>
            <p:ph idx="1"/>
          </p:nvPr>
        </p:nvSpPr>
        <p:spPr/>
        <p:txBody>
          <a:bodyPr>
            <a:normAutofit/>
          </a:bodyPr>
          <a:lstStyle/>
          <a:p>
            <a:pPr marL="0" indent="0">
              <a:buNone/>
            </a:pPr>
            <a:r>
              <a:rPr lang="en-US" sz="1800" b="0" dirty="0"/>
              <a:t>	</a:t>
            </a:r>
            <a:r>
              <a:rPr lang="en-US" sz="2800" b="0" dirty="0"/>
              <a:t>Sunbeams are flickering over the landscape as the sun rises.</a:t>
            </a:r>
            <a:r>
              <a:rPr lang="en-US" sz="2800" b="0" dirty="0">
                <a:solidFill>
                  <a:srgbClr val="FF0000"/>
                </a:solidFill>
              </a:rPr>
              <a:t> </a:t>
            </a:r>
            <a:r>
              <a:rPr lang="en-US" sz="2800" b="0" dirty="0"/>
              <a:t>A kit fox heads</a:t>
            </a:r>
            <a:r>
              <a:rPr lang="en-US" sz="2800" b="0" dirty="0">
                <a:solidFill>
                  <a:srgbClr val="FF0000"/>
                </a:solidFill>
              </a:rPr>
              <a:t> </a:t>
            </a:r>
            <a:r>
              <a:rPr lang="en-US" sz="2800" b="0" dirty="0"/>
              <a:t>for her den as another day</a:t>
            </a:r>
            <a:r>
              <a:rPr lang="en-US" sz="2800" b="0" dirty="0">
                <a:solidFill>
                  <a:srgbClr val="FF0000"/>
                </a:solidFill>
              </a:rPr>
              <a:t> </a:t>
            </a:r>
            <a:r>
              <a:rPr lang="en-US" sz="2800" b="0" dirty="0"/>
              <a:t>in the desert begins.</a:t>
            </a:r>
          </a:p>
          <a:p>
            <a:pPr marL="0" indent="0">
              <a:buNone/>
            </a:pPr>
            <a:r>
              <a:rPr lang="en-US" sz="2800" b="0" dirty="0"/>
              <a:t>	Deserts are surrounded by other kinds of landscapes. Scientists call these different land zones biomes. All the plants and animals in a biome form</a:t>
            </a:r>
            <a:r>
              <a:rPr lang="en-US" sz="2800" b="0" dirty="0">
                <a:solidFill>
                  <a:srgbClr val="FF0000"/>
                </a:solidFill>
              </a:rPr>
              <a:t> </a:t>
            </a:r>
            <a:r>
              <a:rPr lang="en-US" sz="2800" b="0" dirty="0"/>
              <a:t>a community. In that community, every living thing depends on other community members for its survival.</a:t>
            </a:r>
            <a:r>
              <a:rPr lang="en-US" sz="2800" dirty="0">
                <a:solidFill>
                  <a:srgbClr val="FF0000"/>
                </a:solidFill>
              </a:rPr>
              <a:t> </a:t>
            </a:r>
            <a:r>
              <a:rPr lang="en-US" sz="2800" b="0" dirty="0"/>
              <a:t>A biome’s climate, soil, plants, and animals</a:t>
            </a:r>
            <a:r>
              <a:rPr lang="en-US" sz="2800" b="0" dirty="0">
                <a:solidFill>
                  <a:srgbClr val="FF0000"/>
                </a:solidFill>
              </a:rPr>
              <a:t> </a:t>
            </a:r>
            <a:r>
              <a:rPr lang="en-US" sz="2800" b="0" dirty="0"/>
              <a:t>are all connected this way.</a:t>
            </a:r>
            <a:endParaRPr lang="en-US" sz="2800" b="0" dirty="0">
              <a:solidFill>
                <a:srgbClr val="FF0000"/>
              </a:solidFill>
            </a:endParaRPr>
          </a:p>
        </p:txBody>
      </p:sp>
    </p:spTree>
    <p:extLst>
      <p:ext uri="{BB962C8B-B14F-4D97-AF65-F5344CB8AC3E}">
        <p14:creationId xmlns:p14="http://schemas.microsoft.com/office/powerpoint/2010/main" val="351503762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Walk in the Desert</a:t>
            </a:r>
          </a:p>
        </p:txBody>
      </p:sp>
      <p:sp>
        <p:nvSpPr>
          <p:cNvPr id="3" name="Content Placeholder 2"/>
          <p:cNvSpPr>
            <a:spLocks noGrp="1"/>
          </p:cNvSpPr>
          <p:nvPr>
            <p:ph idx="1"/>
          </p:nvPr>
        </p:nvSpPr>
        <p:spPr/>
        <p:txBody>
          <a:bodyPr>
            <a:normAutofit/>
          </a:bodyPr>
          <a:lstStyle/>
          <a:p>
            <a:pPr marL="0" indent="0">
              <a:buNone/>
            </a:pPr>
            <a:r>
              <a:rPr lang="en-US" sz="1800" b="0" dirty="0"/>
              <a:t>	</a:t>
            </a:r>
            <a:r>
              <a:rPr lang="en-US" sz="2800" b="0" dirty="0"/>
              <a:t>Sunbeams</a:t>
            </a:r>
            <a:r>
              <a:rPr lang="en-US" sz="2800" b="0" dirty="0">
                <a:solidFill>
                  <a:srgbClr val="FF0000"/>
                </a:solidFill>
              </a:rPr>
              <a:t>/</a:t>
            </a:r>
            <a:r>
              <a:rPr lang="en-US" sz="2800" b="0" dirty="0"/>
              <a:t> are flickering</a:t>
            </a:r>
            <a:r>
              <a:rPr lang="en-US" sz="2800" b="0" dirty="0">
                <a:solidFill>
                  <a:srgbClr val="FF0000"/>
                </a:solidFill>
              </a:rPr>
              <a:t>/</a:t>
            </a:r>
            <a:r>
              <a:rPr lang="en-US" sz="2800" b="0" dirty="0"/>
              <a:t> over the landscape</a:t>
            </a:r>
            <a:r>
              <a:rPr lang="en-US" sz="2800" b="0" dirty="0">
                <a:solidFill>
                  <a:srgbClr val="FF0000"/>
                </a:solidFill>
              </a:rPr>
              <a:t>/</a:t>
            </a:r>
            <a:r>
              <a:rPr lang="en-US" sz="2800" b="0" dirty="0"/>
              <a:t> as the sun rises.</a:t>
            </a:r>
            <a:r>
              <a:rPr lang="en-US" sz="2800" b="0" dirty="0">
                <a:solidFill>
                  <a:srgbClr val="FF0000"/>
                </a:solidFill>
              </a:rPr>
              <a:t>/ </a:t>
            </a:r>
            <a:r>
              <a:rPr lang="en-US" sz="2800" b="0" dirty="0"/>
              <a:t>A kit fox</a:t>
            </a:r>
            <a:r>
              <a:rPr lang="en-US" sz="2800" b="0" dirty="0">
                <a:solidFill>
                  <a:srgbClr val="FF0000"/>
                </a:solidFill>
              </a:rPr>
              <a:t>/</a:t>
            </a:r>
            <a:r>
              <a:rPr lang="en-US" sz="2800" b="0" dirty="0"/>
              <a:t> heads</a:t>
            </a:r>
            <a:r>
              <a:rPr lang="en-US" sz="2800" b="0" dirty="0">
                <a:solidFill>
                  <a:srgbClr val="FF0000"/>
                </a:solidFill>
              </a:rPr>
              <a:t>/ </a:t>
            </a:r>
            <a:r>
              <a:rPr lang="en-US" sz="2800" b="0" dirty="0"/>
              <a:t>for her den</a:t>
            </a:r>
            <a:r>
              <a:rPr lang="en-US" sz="2800" b="0" dirty="0">
                <a:solidFill>
                  <a:srgbClr val="FF0000"/>
                </a:solidFill>
              </a:rPr>
              <a:t>/</a:t>
            </a:r>
            <a:r>
              <a:rPr lang="en-US" sz="2800" b="0" dirty="0"/>
              <a:t> as another day</a:t>
            </a:r>
            <a:r>
              <a:rPr lang="en-US" sz="2800" b="0" dirty="0">
                <a:solidFill>
                  <a:srgbClr val="FF0000"/>
                </a:solidFill>
              </a:rPr>
              <a:t>/ </a:t>
            </a:r>
            <a:r>
              <a:rPr lang="en-US" sz="2800" b="0" dirty="0"/>
              <a:t>in the desert</a:t>
            </a:r>
            <a:r>
              <a:rPr lang="en-US" sz="2800" b="0" dirty="0">
                <a:solidFill>
                  <a:srgbClr val="FF0000"/>
                </a:solidFill>
              </a:rPr>
              <a:t>/</a:t>
            </a:r>
            <a:r>
              <a:rPr lang="en-US" sz="2800" b="0" dirty="0"/>
              <a:t> begins.</a:t>
            </a:r>
            <a:r>
              <a:rPr lang="en-US" sz="2800" b="0" dirty="0">
                <a:solidFill>
                  <a:srgbClr val="FF0000"/>
                </a:solidFill>
              </a:rPr>
              <a:t>/</a:t>
            </a:r>
            <a:r>
              <a:rPr lang="en-US" sz="2800" b="0" dirty="0"/>
              <a:t> </a:t>
            </a:r>
          </a:p>
          <a:p>
            <a:pPr marL="0" indent="0">
              <a:buNone/>
            </a:pPr>
            <a:r>
              <a:rPr lang="en-US" sz="2800" b="0" dirty="0"/>
              <a:t>	Deserts</a:t>
            </a:r>
            <a:r>
              <a:rPr lang="en-US" sz="2800" b="0" dirty="0">
                <a:solidFill>
                  <a:srgbClr val="FF0000"/>
                </a:solidFill>
              </a:rPr>
              <a:t>/</a:t>
            </a:r>
            <a:r>
              <a:rPr lang="en-US" sz="2800" b="0" dirty="0"/>
              <a:t> are surrounded</a:t>
            </a:r>
            <a:r>
              <a:rPr lang="en-US" sz="2800" b="0" dirty="0">
                <a:solidFill>
                  <a:srgbClr val="FF0000"/>
                </a:solidFill>
              </a:rPr>
              <a:t>/</a:t>
            </a:r>
            <a:r>
              <a:rPr lang="en-US" sz="2800" b="0" dirty="0"/>
              <a:t> by other kinds of landscapes.</a:t>
            </a:r>
            <a:r>
              <a:rPr lang="en-US" sz="2800" b="0" dirty="0">
                <a:solidFill>
                  <a:srgbClr val="FF0000"/>
                </a:solidFill>
              </a:rPr>
              <a:t>/</a:t>
            </a:r>
            <a:r>
              <a:rPr lang="en-US" sz="2800" b="0" dirty="0"/>
              <a:t> Scientists</a:t>
            </a:r>
            <a:r>
              <a:rPr lang="en-US" sz="2800" b="0" dirty="0">
                <a:solidFill>
                  <a:srgbClr val="FF0000"/>
                </a:solidFill>
              </a:rPr>
              <a:t>/</a:t>
            </a:r>
            <a:r>
              <a:rPr lang="en-US" sz="2800" b="0" dirty="0"/>
              <a:t> call</a:t>
            </a:r>
            <a:r>
              <a:rPr lang="en-US" sz="2800" b="0" dirty="0">
                <a:solidFill>
                  <a:srgbClr val="FF0000"/>
                </a:solidFill>
              </a:rPr>
              <a:t>/</a:t>
            </a:r>
            <a:r>
              <a:rPr lang="en-US" sz="2800" b="0" dirty="0"/>
              <a:t> these different land zones</a:t>
            </a:r>
            <a:r>
              <a:rPr lang="en-US" sz="2800" b="0" dirty="0">
                <a:solidFill>
                  <a:srgbClr val="FF0000"/>
                </a:solidFill>
              </a:rPr>
              <a:t>/</a:t>
            </a:r>
            <a:r>
              <a:rPr lang="en-US" sz="2800" b="0" dirty="0"/>
              <a:t> biomes. All the plants and animals</a:t>
            </a:r>
            <a:r>
              <a:rPr lang="en-US" sz="2800" b="0" dirty="0">
                <a:solidFill>
                  <a:srgbClr val="FF0000"/>
                </a:solidFill>
              </a:rPr>
              <a:t>/</a:t>
            </a:r>
            <a:r>
              <a:rPr lang="en-US" sz="2800" b="0" dirty="0"/>
              <a:t> in a biome</a:t>
            </a:r>
            <a:r>
              <a:rPr lang="en-US" sz="2800" b="0" dirty="0">
                <a:solidFill>
                  <a:srgbClr val="FF0000"/>
                </a:solidFill>
              </a:rPr>
              <a:t>/</a:t>
            </a:r>
            <a:r>
              <a:rPr lang="en-US" sz="2800" b="0" dirty="0"/>
              <a:t> form</a:t>
            </a:r>
            <a:r>
              <a:rPr lang="en-US" sz="2800" b="0" dirty="0">
                <a:solidFill>
                  <a:srgbClr val="FF0000"/>
                </a:solidFill>
              </a:rPr>
              <a:t>/ </a:t>
            </a:r>
            <a:r>
              <a:rPr lang="en-US" sz="2800" b="0" dirty="0"/>
              <a:t>a community.</a:t>
            </a:r>
            <a:r>
              <a:rPr lang="en-US" sz="2800" b="0" dirty="0">
                <a:solidFill>
                  <a:srgbClr val="FF0000"/>
                </a:solidFill>
              </a:rPr>
              <a:t>/</a:t>
            </a:r>
            <a:r>
              <a:rPr lang="en-US" sz="2800" b="0" dirty="0"/>
              <a:t> In that community,</a:t>
            </a:r>
            <a:r>
              <a:rPr lang="en-US" sz="2800" b="0" dirty="0">
                <a:solidFill>
                  <a:srgbClr val="FF0000"/>
                </a:solidFill>
              </a:rPr>
              <a:t>/</a:t>
            </a:r>
            <a:r>
              <a:rPr lang="en-US" sz="2800" b="0" dirty="0"/>
              <a:t> every living thing/ depends</a:t>
            </a:r>
            <a:r>
              <a:rPr lang="en-US" sz="2800" b="0" dirty="0">
                <a:solidFill>
                  <a:srgbClr val="FF0000"/>
                </a:solidFill>
              </a:rPr>
              <a:t>/</a:t>
            </a:r>
            <a:r>
              <a:rPr lang="en-US" sz="2800" b="0" dirty="0"/>
              <a:t> on other community members</a:t>
            </a:r>
            <a:r>
              <a:rPr lang="en-US" sz="2800" b="0" dirty="0">
                <a:solidFill>
                  <a:srgbClr val="FF0000"/>
                </a:solidFill>
              </a:rPr>
              <a:t>/</a:t>
            </a:r>
            <a:r>
              <a:rPr lang="en-US" sz="2800" b="0" dirty="0"/>
              <a:t> for its survival.</a:t>
            </a:r>
            <a:r>
              <a:rPr lang="en-US" sz="2800" b="0" dirty="0">
                <a:solidFill>
                  <a:srgbClr val="FF0000"/>
                </a:solidFill>
              </a:rPr>
              <a:t>/ </a:t>
            </a:r>
            <a:r>
              <a:rPr lang="en-US" sz="2800" b="0" dirty="0"/>
              <a:t>A biome’s climate, soil, plants, and animals</a:t>
            </a:r>
            <a:r>
              <a:rPr lang="en-US" sz="2800" b="0" dirty="0">
                <a:solidFill>
                  <a:srgbClr val="FF0000"/>
                </a:solidFill>
              </a:rPr>
              <a:t>/ </a:t>
            </a:r>
            <a:r>
              <a:rPr lang="en-US" sz="2800" b="0" dirty="0"/>
              <a:t>are all connected</a:t>
            </a:r>
            <a:r>
              <a:rPr lang="en-US" sz="2800" b="0" dirty="0">
                <a:solidFill>
                  <a:srgbClr val="FF0000"/>
                </a:solidFill>
              </a:rPr>
              <a:t>/</a:t>
            </a:r>
            <a:r>
              <a:rPr lang="en-US" sz="2800" b="0" dirty="0"/>
              <a:t> this way.</a:t>
            </a:r>
            <a:r>
              <a:rPr lang="en-US" sz="2800" b="0" dirty="0">
                <a:solidFill>
                  <a:srgbClr val="FF0000"/>
                </a:solidFill>
              </a:rPr>
              <a:t>/</a:t>
            </a:r>
          </a:p>
        </p:txBody>
      </p:sp>
    </p:spTree>
    <p:extLst>
      <p:ext uri="{BB962C8B-B14F-4D97-AF65-F5344CB8AC3E}">
        <p14:creationId xmlns:p14="http://schemas.microsoft.com/office/powerpoint/2010/main" val="130582665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Provide Stair-step Texts</a:t>
            </a:r>
          </a:p>
        </p:txBody>
      </p:sp>
      <p:sp>
        <p:nvSpPr>
          <p:cNvPr id="3" name="Content Placeholder 2"/>
          <p:cNvSpPr>
            <a:spLocks noGrp="1"/>
          </p:cNvSpPr>
          <p:nvPr>
            <p:ph idx="1"/>
          </p:nvPr>
        </p:nvSpPr>
        <p:spPr>
          <a:xfrm>
            <a:off x="457200" y="1524000"/>
            <a:ext cx="8153400" cy="4953000"/>
          </a:xfrm>
        </p:spPr>
        <p:txBody>
          <a:bodyPr>
            <a:normAutofit/>
          </a:bodyPr>
          <a:lstStyle/>
          <a:p>
            <a:r>
              <a:rPr lang="en-US" b="0" dirty="0"/>
              <a:t>Texts can be hard because students lack sufficient background knowledge</a:t>
            </a:r>
          </a:p>
          <a:p>
            <a:r>
              <a:rPr lang="en-US" b="0" dirty="0"/>
              <a:t>If students have multiple texts on the same topic that are at different difficulty levels, </a:t>
            </a:r>
          </a:p>
          <a:p>
            <a:pPr lvl="1"/>
            <a:r>
              <a:rPr lang="en-US" sz="2400" dirty="0"/>
              <a:t>easier “apprentice” texts can help students build background knowledge for the more difficult ones.</a:t>
            </a:r>
          </a:p>
          <a:p>
            <a:pPr lvl="1"/>
            <a:r>
              <a:rPr lang="en-US" sz="2400" dirty="0"/>
              <a:t>The overlap in important information should increase the likelihood that students will pay attention to it. </a:t>
            </a:r>
          </a:p>
          <a:p>
            <a:pPr lvl="1"/>
            <a:r>
              <a:rPr lang="en-US" sz="2400" dirty="0"/>
              <a:t>Should increase a student’s ability to independently deal with the information in the hard text</a:t>
            </a:r>
          </a:p>
          <a:p>
            <a:pPr lvl="1"/>
            <a:endParaRPr lang="en-US" dirty="0"/>
          </a:p>
        </p:txBody>
      </p:sp>
    </p:spTree>
    <p:extLst>
      <p:ext uri="{BB962C8B-B14F-4D97-AF65-F5344CB8AC3E}">
        <p14:creationId xmlns:p14="http://schemas.microsoft.com/office/powerpoint/2010/main" val="32531109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Repetition</a:t>
            </a:r>
          </a:p>
        </p:txBody>
      </p:sp>
      <p:sp>
        <p:nvSpPr>
          <p:cNvPr id="3" name="Content Placeholder 2"/>
          <p:cNvSpPr>
            <a:spLocks noGrp="1"/>
          </p:cNvSpPr>
          <p:nvPr>
            <p:ph idx="1"/>
          </p:nvPr>
        </p:nvSpPr>
        <p:spPr/>
        <p:txBody>
          <a:bodyPr/>
          <a:lstStyle/>
          <a:p>
            <a:r>
              <a:rPr lang="en-US" dirty="0"/>
              <a:t>One of the most powerful scaffolds is also one of the most obvious—reading a text more than once makes it more accessible</a:t>
            </a:r>
          </a:p>
          <a:p>
            <a:r>
              <a:rPr lang="en-US" dirty="0"/>
              <a:t>In the past, we tended to have students read a text a single time, but as the text challenge increases it is essential that we encourage students to read texts (and parts of texts) more than once to make sense of it</a:t>
            </a:r>
          </a:p>
          <a:p>
            <a:r>
              <a:rPr lang="en-US" dirty="0"/>
              <a:t>This is an effective strategy, but it is expensive too (the idea is to become successful with these texts—which should make it possible to succeed with other texts later with less work)</a:t>
            </a:r>
          </a:p>
          <a:p>
            <a:r>
              <a:rPr lang="en-US" dirty="0"/>
              <a:t>Explain this to students</a:t>
            </a:r>
          </a:p>
        </p:txBody>
      </p:sp>
    </p:spTree>
    <p:extLst>
      <p:ext uri="{BB962C8B-B14F-4D97-AF65-F5344CB8AC3E}">
        <p14:creationId xmlns:p14="http://schemas.microsoft.com/office/powerpoint/2010/main" val="44773116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Comprehension strategies</a:t>
            </a:r>
          </a:p>
        </p:txBody>
      </p:sp>
      <p:sp>
        <p:nvSpPr>
          <p:cNvPr id="3" name="Content Placeholder 2"/>
          <p:cNvSpPr>
            <a:spLocks noGrp="1"/>
          </p:cNvSpPr>
          <p:nvPr>
            <p:ph idx="1"/>
          </p:nvPr>
        </p:nvSpPr>
        <p:spPr>
          <a:xfrm>
            <a:off x="457200" y="1524000"/>
            <a:ext cx="8229600" cy="4602163"/>
          </a:xfrm>
        </p:spPr>
        <p:txBody>
          <a:bodyPr>
            <a:normAutofit/>
          </a:bodyPr>
          <a:lstStyle/>
          <a:p>
            <a:r>
              <a:rPr lang="en-US" sz="2200" b="0" dirty="0"/>
              <a:t>Research shows that when students are active readers—that is, when they are actively trying to understand a text—they comprehen</a:t>
            </a:r>
            <a:r>
              <a:rPr lang="en-US" sz="2200" dirty="0"/>
              <a:t>d and remember more</a:t>
            </a:r>
            <a:endParaRPr lang="en-US" sz="2200" b="0" dirty="0"/>
          </a:p>
          <a:p>
            <a:r>
              <a:rPr lang="en-US" sz="2200" b="0" dirty="0"/>
              <a:t>Comprehension strategies are a proven way to get students to think about the ideas in a text</a:t>
            </a:r>
          </a:p>
          <a:p>
            <a:r>
              <a:rPr lang="en-US" sz="2200" dirty="0"/>
              <a:t>Summarization, questioning, monitoring, seeking particular kinds of information have all been found to stimulate learning</a:t>
            </a:r>
          </a:p>
          <a:p>
            <a:pPr marL="0" indent="0">
              <a:buNone/>
            </a:pPr>
            <a:endParaRPr lang="en-US" sz="2200" b="0" dirty="0"/>
          </a:p>
          <a:p>
            <a:pPr lvl="1"/>
            <a:endParaRPr lang="en-US" dirty="0"/>
          </a:p>
        </p:txBody>
      </p:sp>
    </p:spTree>
    <p:extLst>
      <p:ext uri="{BB962C8B-B14F-4D97-AF65-F5344CB8AC3E}">
        <p14:creationId xmlns:p14="http://schemas.microsoft.com/office/powerpoint/2010/main" val="60016496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Motivation</a:t>
            </a:r>
          </a:p>
        </p:txBody>
      </p:sp>
      <p:sp>
        <p:nvSpPr>
          <p:cNvPr id="3" name="Content Placeholder 2"/>
          <p:cNvSpPr>
            <a:spLocks noGrp="1"/>
          </p:cNvSpPr>
          <p:nvPr>
            <p:ph idx="1"/>
          </p:nvPr>
        </p:nvSpPr>
        <p:spPr>
          <a:xfrm>
            <a:off x="457200" y="1524000"/>
            <a:ext cx="8229600" cy="4602163"/>
          </a:xfrm>
        </p:spPr>
        <p:txBody>
          <a:bodyPr>
            <a:normAutofit/>
          </a:bodyPr>
          <a:lstStyle/>
          <a:p>
            <a:r>
              <a:rPr lang="en-US" sz="2200" b="0" dirty="0"/>
              <a:t>The instructional level </a:t>
            </a:r>
            <a:r>
              <a:rPr lang="en-US" sz="2200" dirty="0"/>
              <a:t>is based on the idea that students seek easy work--that if the work is challenging they will stop trying</a:t>
            </a:r>
          </a:p>
          <a:p>
            <a:r>
              <a:rPr lang="en-US" sz="2200" dirty="0"/>
              <a:t>But research shows that students seek challenge and are motivated by it</a:t>
            </a:r>
          </a:p>
          <a:p>
            <a:r>
              <a:rPr lang="en-US" sz="2200" dirty="0"/>
              <a:t>Challenge only works if it is not overwhelming and if students see the possibility of getting better/stronger, et.</a:t>
            </a:r>
          </a:p>
          <a:p>
            <a:r>
              <a:rPr lang="en-US" sz="2200" b="0" dirty="0"/>
              <a:t>Don’t make challenging text a secret—tell kids what is happening and show them how you will make them effective</a:t>
            </a:r>
          </a:p>
          <a:p>
            <a:r>
              <a:rPr lang="en-US" sz="2200" dirty="0"/>
              <a:t>Research also shows that students are interested in more challenging content (and on their own, they’ll fight through more challenging text to get to this content)—using challenging text opens up content possibilities</a:t>
            </a:r>
            <a:endParaRPr lang="en-US" sz="2200" b="0" dirty="0"/>
          </a:p>
          <a:p>
            <a:pPr lvl="1"/>
            <a:endParaRPr lang="en-US" dirty="0"/>
          </a:p>
        </p:txBody>
      </p:sp>
    </p:spTree>
    <p:extLst>
      <p:ext uri="{BB962C8B-B14F-4D97-AF65-F5344CB8AC3E}">
        <p14:creationId xmlns:p14="http://schemas.microsoft.com/office/powerpoint/2010/main" val="13510761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physical fitness metaphor</a:t>
            </a:r>
          </a:p>
        </p:txBody>
      </p:sp>
      <p:sp>
        <p:nvSpPr>
          <p:cNvPr id="3" name="Content Placeholder 2"/>
          <p:cNvSpPr>
            <a:spLocks noGrp="1"/>
          </p:cNvSpPr>
          <p:nvPr>
            <p:ph idx="1"/>
          </p:nvPr>
        </p:nvSpPr>
        <p:spPr/>
        <p:txBody>
          <a:bodyPr/>
          <a:lstStyle/>
          <a:p>
            <a:r>
              <a:rPr lang="en-US" dirty="0"/>
              <a:t>If reading and physical exercise are similar, then text complexity is akin to weight or distance</a:t>
            </a:r>
          </a:p>
          <a:p>
            <a:r>
              <a:rPr lang="en-US" dirty="0"/>
              <a:t>Students need to practice reading with multiple levels of difficulty and for varied amounts (these variations can even occur within a single exercise session) </a:t>
            </a:r>
          </a:p>
          <a:p>
            <a:r>
              <a:rPr lang="en-US" dirty="0"/>
              <a:t>Guiding students to read text with support is like spotting for someone during weight lifting (you have to be careful not to do the exercise for them and you have to avoid dependence)</a:t>
            </a:r>
          </a:p>
          <a:p>
            <a:r>
              <a:rPr lang="en-US" dirty="0"/>
              <a:t>Do not always head off the challenges, but always be ready to respond and support </a:t>
            </a:r>
          </a:p>
        </p:txBody>
      </p:sp>
    </p:spTree>
    <p:extLst>
      <p:ext uri="{BB962C8B-B14F-4D97-AF65-F5344CB8AC3E}">
        <p14:creationId xmlns:p14="http://schemas.microsoft.com/office/powerpoint/2010/main" val="12765337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41644687"/>
              </p:ext>
            </p:extLst>
          </p:nvPr>
        </p:nvGraphicFramePr>
        <p:xfrm>
          <a:off x="1295400" y="1219200"/>
          <a:ext cx="5757930" cy="4948914"/>
        </p:xfrm>
        <a:graphic>
          <a:graphicData uri="http://schemas.openxmlformats.org/drawingml/2006/table">
            <a:tbl>
              <a:tblPr/>
              <a:tblGrid>
                <a:gridCol w="639770">
                  <a:extLst>
                    <a:ext uri="{9D8B030D-6E8A-4147-A177-3AD203B41FA5}">
                      <a16:colId xmlns:a16="http://schemas.microsoft.com/office/drawing/2014/main" val="20000"/>
                    </a:ext>
                  </a:extLst>
                </a:gridCol>
                <a:gridCol w="639770">
                  <a:extLst>
                    <a:ext uri="{9D8B030D-6E8A-4147-A177-3AD203B41FA5}">
                      <a16:colId xmlns:a16="http://schemas.microsoft.com/office/drawing/2014/main" val="20001"/>
                    </a:ext>
                  </a:extLst>
                </a:gridCol>
                <a:gridCol w="639770">
                  <a:extLst>
                    <a:ext uri="{9D8B030D-6E8A-4147-A177-3AD203B41FA5}">
                      <a16:colId xmlns:a16="http://schemas.microsoft.com/office/drawing/2014/main" val="20002"/>
                    </a:ext>
                  </a:extLst>
                </a:gridCol>
                <a:gridCol w="639770">
                  <a:extLst>
                    <a:ext uri="{9D8B030D-6E8A-4147-A177-3AD203B41FA5}">
                      <a16:colId xmlns:a16="http://schemas.microsoft.com/office/drawing/2014/main" val="20003"/>
                    </a:ext>
                  </a:extLst>
                </a:gridCol>
                <a:gridCol w="639770">
                  <a:extLst>
                    <a:ext uri="{9D8B030D-6E8A-4147-A177-3AD203B41FA5}">
                      <a16:colId xmlns:a16="http://schemas.microsoft.com/office/drawing/2014/main" val="20004"/>
                    </a:ext>
                  </a:extLst>
                </a:gridCol>
                <a:gridCol w="639770">
                  <a:extLst>
                    <a:ext uri="{9D8B030D-6E8A-4147-A177-3AD203B41FA5}">
                      <a16:colId xmlns:a16="http://schemas.microsoft.com/office/drawing/2014/main" val="20005"/>
                    </a:ext>
                  </a:extLst>
                </a:gridCol>
                <a:gridCol w="639770">
                  <a:extLst>
                    <a:ext uri="{9D8B030D-6E8A-4147-A177-3AD203B41FA5}">
                      <a16:colId xmlns:a16="http://schemas.microsoft.com/office/drawing/2014/main" val="20006"/>
                    </a:ext>
                  </a:extLst>
                </a:gridCol>
                <a:gridCol w="639770">
                  <a:extLst>
                    <a:ext uri="{9D8B030D-6E8A-4147-A177-3AD203B41FA5}">
                      <a16:colId xmlns:a16="http://schemas.microsoft.com/office/drawing/2014/main" val="20007"/>
                    </a:ext>
                  </a:extLst>
                </a:gridCol>
                <a:gridCol w="639770">
                  <a:extLst>
                    <a:ext uri="{9D8B030D-6E8A-4147-A177-3AD203B41FA5}">
                      <a16:colId xmlns:a16="http://schemas.microsoft.com/office/drawing/2014/main" val="20008"/>
                    </a:ext>
                  </a:extLst>
                </a:gridCol>
              </a:tblGrid>
              <a:tr h="248309">
                <a:tc>
                  <a:txBody>
                    <a:bodyPr/>
                    <a:lstStyle/>
                    <a:p>
                      <a:r>
                        <a:rPr lang="en-US" sz="1400" dirty="0"/>
                        <a:t>Week</a:t>
                      </a:r>
                    </a:p>
                  </a:txBody>
                  <a:tcPr marL="68687" marR="68687" marT="34344" marB="34344" anchor="ctr">
                    <a:lnL>
                      <a:noFill/>
                    </a:lnL>
                    <a:lnR>
                      <a:noFill/>
                    </a:lnR>
                    <a:lnT>
                      <a:noFill/>
                    </a:lnT>
                    <a:lnB>
                      <a:noFill/>
                    </a:lnB>
                    <a:solidFill>
                      <a:srgbClr val="D2B48C"/>
                    </a:solidFill>
                  </a:tcPr>
                </a:tc>
                <a:tc>
                  <a:txBody>
                    <a:bodyPr/>
                    <a:lstStyle/>
                    <a:p>
                      <a:r>
                        <a:rPr lang="en-US" sz="1400"/>
                        <a:t>Mon</a:t>
                      </a:r>
                    </a:p>
                  </a:txBody>
                  <a:tcPr marL="68687" marR="68687" marT="34344" marB="34344" anchor="ctr">
                    <a:lnL>
                      <a:noFill/>
                    </a:lnL>
                    <a:lnR>
                      <a:noFill/>
                    </a:lnR>
                    <a:lnT>
                      <a:noFill/>
                    </a:lnT>
                    <a:lnB>
                      <a:noFill/>
                    </a:lnB>
                    <a:solidFill>
                      <a:srgbClr val="D2B48C"/>
                    </a:solidFill>
                  </a:tcPr>
                </a:tc>
                <a:tc>
                  <a:txBody>
                    <a:bodyPr/>
                    <a:lstStyle/>
                    <a:p>
                      <a:r>
                        <a:rPr lang="en-US" sz="1400" dirty="0"/>
                        <a:t>Tue</a:t>
                      </a:r>
                    </a:p>
                  </a:txBody>
                  <a:tcPr marL="68687" marR="68687" marT="34344" marB="34344" anchor="ctr">
                    <a:lnL>
                      <a:noFill/>
                    </a:lnL>
                    <a:lnR>
                      <a:noFill/>
                    </a:lnR>
                    <a:lnT>
                      <a:noFill/>
                    </a:lnT>
                    <a:lnB>
                      <a:noFill/>
                    </a:lnB>
                    <a:solidFill>
                      <a:srgbClr val="D2B48C"/>
                    </a:solidFill>
                  </a:tcPr>
                </a:tc>
                <a:tc>
                  <a:txBody>
                    <a:bodyPr/>
                    <a:lstStyle/>
                    <a:p>
                      <a:r>
                        <a:rPr lang="en-US" sz="1400"/>
                        <a:t>Wed</a:t>
                      </a:r>
                    </a:p>
                  </a:txBody>
                  <a:tcPr marL="68687" marR="68687" marT="34344" marB="34344" anchor="ctr">
                    <a:lnL>
                      <a:noFill/>
                    </a:lnL>
                    <a:lnR>
                      <a:noFill/>
                    </a:lnR>
                    <a:lnT>
                      <a:noFill/>
                    </a:lnT>
                    <a:lnB>
                      <a:noFill/>
                    </a:lnB>
                    <a:solidFill>
                      <a:srgbClr val="D2B48C"/>
                    </a:solidFill>
                  </a:tcPr>
                </a:tc>
                <a:tc>
                  <a:txBody>
                    <a:bodyPr/>
                    <a:lstStyle/>
                    <a:p>
                      <a:r>
                        <a:rPr lang="en-US" sz="1400"/>
                        <a:t>Thu</a:t>
                      </a:r>
                    </a:p>
                  </a:txBody>
                  <a:tcPr marL="68687" marR="68687" marT="34344" marB="34344" anchor="ctr">
                    <a:lnL>
                      <a:noFill/>
                    </a:lnL>
                    <a:lnR>
                      <a:noFill/>
                    </a:lnR>
                    <a:lnT>
                      <a:noFill/>
                    </a:lnT>
                    <a:lnB>
                      <a:noFill/>
                    </a:lnB>
                    <a:solidFill>
                      <a:srgbClr val="D2B48C"/>
                    </a:solidFill>
                  </a:tcPr>
                </a:tc>
                <a:tc>
                  <a:txBody>
                    <a:bodyPr/>
                    <a:lstStyle/>
                    <a:p>
                      <a:r>
                        <a:rPr lang="en-US" sz="1400" dirty="0"/>
                        <a:t>Fri</a:t>
                      </a:r>
                    </a:p>
                  </a:txBody>
                  <a:tcPr marL="68687" marR="68687" marT="34344" marB="34344" anchor="ctr">
                    <a:lnL>
                      <a:noFill/>
                    </a:lnL>
                    <a:lnR>
                      <a:noFill/>
                    </a:lnR>
                    <a:lnT>
                      <a:noFill/>
                    </a:lnT>
                    <a:lnB>
                      <a:noFill/>
                    </a:lnB>
                    <a:solidFill>
                      <a:srgbClr val="D2B48C"/>
                    </a:solidFill>
                  </a:tcPr>
                </a:tc>
                <a:tc>
                  <a:txBody>
                    <a:bodyPr/>
                    <a:lstStyle/>
                    <a:p>
                      <a:r>
                        <a:rPr lang="en-US" sz="1400"/>
                        <a:t>Sat</a:t>
                      </a:r>
                    </a:p>
                  </a:txBody>
                  <a:tcPr marL="68687" marR="68687" marT="34344" marB="34344" anchor="ctr">
                    <a:lnL>
                      <a:noFill/>
                    </a:lnL>
                    <a:lnR>
                      <a:noFill/>
                    </a:lnR>
                    <a:lnT>
                      <a:noFill/>
                    </a:lnT>
                    <a:lnB>
                      <a:noFill/>
                    </a:lnB>
                    <a:solidFill>
                      <a:srgbClr val="D2B48C"/>
                    </a:solidFill>
                  </a:tcPr>
                </a:tc>
                <a:tc>
                  <a:txBody>
                    <a:bodyPr/>
                    <a:lstStyle/>
                    <a:p>
                      <a:r>
                        <a:rPr lang="en-US" sz="1400"/>
                        <a:t>Sun</a:t>
                      </a:r>
                    </a:p>
                  </a:txBody>
                  <a:tcPr marL="68687" marR="68687" marT="34344" marB="34344" anchor="ctr">
                    <a:lnL>
                      <a:noFill/>
                    </a:lnL>
                    <a:lnR>
                      <a:noFill/>
                    </a:lnR>
                    <a:lnT>
                      <a:noFill/>
                    </a:lnT>
                    <a:lnB>
                      <a:noFill/>
                    </a:lnB>
                    <a:solidFill>
                      <a:srgbClr val="D2B48C"/>
                    </a:solidFill>
                  </a:tcPr>
                </a:tc>
                <a:tc>
                  <a:txBody>
                    <a:bodyPr/>
                    <a:lstStyle/>
                    <a:p>
                      <a:r>
                        <a:rPr lang="en-US" sz="1400"/>
                        <a:t>Total</a:t>
                      </a:r>
                    </a:p>
                  </a:txBody>
                  <a:tcPr marL="68687" marR="68687" marT="34344" marB="34344" anchor="ctr">
                    <a:lnL>
                      <a:noFill/>
                    </a:lnL>
                    <a:lnR>
                      <a:noFill/>
                    </a:lnR>
                    <a:lnT>
                      <a:noFill/>
                    </a:lnT>
                    <a:lnB>
                      <a:noFill/>
                    </a:lnB>
                    <a:solidFill>
                      <a:srgbClr val="D2B48C"/>
                    </a:solidFill>
                  </a:tcPr>
                </a:tc>
                <a:extLst>
                  <a:ext uri="{0D108BD9-81ED-4DB2-BD59-A6C34878D82A}">
                    <a16:rowId xmlns:a16="http://schemas.microsoft.com/office/drawing/2014/main" val="10000"/>
                  </a:ext>
                </a:extLst>
              </a:tr>
              <a:tr h="248309">
                <a:tc>
                  <a:txBody>
                    <a:bodyPr/>
                    <a:lstStyle/>
                    <a:p>
                      <a:r>
                        <a:rPr lang="en-US" sz="1400" b="0" i="0">
                          <a:solidFill>
                            <a:srgbClr val="000000"/>
                          </a:solidFill>
                          <a:effectLst/>
                          <a:latin typeface="Verdana"/>
                        </a:rPr>
                        <a:t>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15</a:t>
                      </a:r>
                    </a:p>
                  </a:txBody>
                  <a:tcPr marL="68687" marR="68687" marT="34344" marB="34344" anchor="ctr">
                    <a:lnL>
                      <a:noFill/>
                    </a:lnL>
                    <a:lnR>
                      <a:noFill/>
                    </a:lnR>
                    <a:lnT>
                      <a:noFill/>
                    </a:lnT>
                    <a:lnB>
                      <a:noFill/>
                    </a:lnB>
                  </a:tcPr>
                </a:tc>
                <a:extLst>
                  <a:ext uri="{0D108BD9-81ED-4DB2-BD59-A6C34878D82A}">
                    <a16:rowId xmlns:a16="http://schemas.microsoft.com/office/drawing/2014/main" val="10001"/>
                  </a:ext>
                </a:extLst>
              </a:tr>
              <a:tr h="248309">
                <a:tc>
                  <a:txBody>
                    <a:bodyPr/>
                    <a:lstStyle/>
                    <a:p>
                      <a:r>
                        <a:rPr lang="en-US" sz="1400" b="0" i="0">
                          <a:solidFill>
                            <a:srgbClr val="000000"/>
                          </a:solidFill>
                          <a:effectLst/>
                          <a:latin typeface="Verdana"/>
                        </a:rPr>
                        <a:t>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extLst>
                  <a:ext uri="{0D108BD9-81ED-4DB2-BD59-A6C34878D82A}">
                    <a16:rowId xmlns:a16="http://schemas.microsoft.com/office/drawing/2014/main" val="10002"/>
                  </a:ext>
                </a:extLst>
              </a:tr>
              <a:tr h="248309">
                <a:tc>
                  <a:txBody>
                    <a:bodyPr/>
                    <a:lstStyle/>
                    <a:p>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17</a:t>
                      </a:r>
                    </a:p>
                  </a:txBody>
                  <a:tcPr marL="68687" marR="68687" marT="34344" marB="34344" anchor="ctr">
                    <a:lnL>
                      <a:noFill/>
                    </a:lnL>
                    <a:lnR>
                      <a:noFill/>
                    </a:lnR>
                    <a:lnT>
                      <a:noFill/>
                    </a:lnT>
                    <a:lnB>
                      <a:noFill/>
                    </a:lnB>
                  </a:tcPr>
                </a:tc>
                <a:extLst>
                  <a:ext uri="{0D108BD9-81ED-4DB2-BD59-A6C34878D82A}">
                    <a16:rowId xmlns:a16="http://schemas.microsoft.com/office/drawing/2014/main" val="10003"/>
                  </a:ext>
                </a:extLst>
              </a:tr>
              <a:tr h="248309">
                <a:tc>
                  <a:txBody>
                    <a:bodyPr/>
                    <a:lstStyle/>
                    <a:p>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19</a:t>
                      </a:r>
                    </a:p>
                  </a:txBody>
                  <a:tcPr marL="68687" marR="68687" marT="34344" marB="34344" anchor="ctr">
                    <a:lnL>
                      <a:noFill/>
                    </a:lnL>
                    <a:lnR>
                      <a:noFill/>
                    </a:lnR>
                    <a:lnT>
                      <a:noFill/>
                    </a:lnT>
                    <a:lnB>
                      <a:noFill/>
                    </a:lnB>
                  </a:tcPr>
                </a:tc>
                <a:extLst>
                  <a:ext uri="{0D108BD9-81ED-4DB2-BD59-A6C34878D82A}">
                    <a16:rowId xmlns:a16="http://schemas.microsoft.com/office/drawing/2014/main" val="10004"/>
                  </a:ext>
                </a:extLst>
              </a:tr>
              <a:tr h="248309">
                <a:tc>
                  <a:txBody>
                    <a:bodyPr/>
                    <a:lstStyle/>
                    <a:p>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21</a:t>
                      </a:r>
                    </a:p>
                  </a:txBody>
                  <a:tcPr marL="68687" marR="68687" marT="34344" marB="34344" anchor="ctr">
                    <a:lnL>
                      <a:noFill/>
                    </a:lnL>
                    <a:lnR>
                      <a:noFill/>
                    </a:lnR>
                    <a:lnT>
                      <a:noFill/>
                    </a:lnT>
                    <a:lnB>
                      <a:noFill/>
                    </a:lnB>
                  </a:tcPr>
                </a:tc>
                <a:extLst>
                  <a:ext uri="{0D108BD9-81ED-4DB2-BD59-A6C34878D82A}">
                    <a16:rowId xmlns:a16="http://schemas.microsoft.com/office/drawing/2014/main" val="10005"/>
                  </a:ext>
                </a:extLst>
              </a:tr>
              <a:tr h="248309">
                <a:tc>
                  <a:txBody>
                    <a:bodyPr/>
                    <a:lstStyle/>
                    <a:p>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24</a:t>
                      </a:r>
                    </a:p>
                  </a:txBody>
                  <a:tcPr marL="68687" marR="68687" marT="34344" marB="34344" anchor="ctr">
                    <a:lnL>
                      <a:noFill/>
                    </a:lnL>
                    <a:lnR>
                      <a:noFill/>
                    </a:lnR>
                    <a:lnT>
                      <a:noFill/>
                    </a:lnT>
                    <a:lnB>
                      <a:noFill/>
                    </a:lnB>
                  </a:tcPr>
                </a:tc>
                <a:extLst>
                  <a:ext uri="{0D108BD9-81ED-4DB2-BD59-A6C34878D82A}">
                    <a16:rowId xmlns:a16="http://schemas.microsoft.com/office/drawing/2014/main" val="10006"/>
                  </a:ext>
                </a:extLst>
              </a:tr>
              <a:tr h="248309">
                <a:tc>
                  <a:txBody>
                    <a:bodyPr/>
                    <a:lstStyle/>
                    <a:p>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26</a:t>
                      </a:r>
                    </a:p>
                  </a:txBody>
                  <a:tcPr marL="68687" marR="68687" marT="34344" marB="34344" anchor="ctr">
                    <a:lnL>
                      <a:noFill/>
                    </a:lnL>
                    <a:lnR>
                      <a:noFill/>
                    </a:lnR>
                    <a:lnT>
                      <a:noFill/>
                    </a:lnT>
                    <a:lnB>
                      <a:noFill/>
                    </a:lnB>
                  </a:tcPr>
                </a:tc>
                <a:extLst>
                  <a:ext uri="{0D108BD9-81ED-4DB2-BD59-A6C34878D82A}">
                    <a16:rowId xmlns:a16="http://schemas.microsoft.com/office/drawing/2014/main" val="10007"/>
                  </a:ext>
                </a:extLst>
              </a:tr>
              <a:tr h="248309">
                <a:tc>
                  <a:txBody>
                    <a:bodyPr/>
                    <a:lstStyle/>
                    <a:p>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28</a:t>
                      </a:r>
                    </a:p>
                  </a:txBody>
                  <a:tcPr marL="68687" marR="68687" marT="34344" marB="34344" anchor="ctr">
                    <a:lnL>
                      <a:noFill/>
                    </a:lnL>
                    <a:lnR>
                      <a:noFill/>
                    </a:lnR>
                    <a:lnT>
                      <a:noFill/>
                    </a:lnT>
                    <a:lnB>
                      <a:noFill/>
                    </a:lnB>
                  </a:tcPr>
                </a:tc>
                <a:extLst>
                  <a:ext uri="{0D108BD9-81ED-4DB2-BD59-A6C34878D82A}">
                    <a16:rowId xmlns:a16="http://schemas.microsoft.com/office/drawing/2014/main" val="10008"/>
                  </a:ext>
                </a:extLst>
              </a:tr>
              <a:tr h="248309">
                <a:tc>
                  <a:txBody>
                    <a:bodyPr/>
                    <a:lstStyle/>
                    <a:p>
                      <a:r>
                        <a:rPr lang="en-US" sz="1400" b="0" i="0">
                          <a:solidFill>
                            <a:srgbClr val="000000"/>
                          </a:solidFill>
                          <a:effectLst/>
                          <a:latin typeface="Verdana"/>
                        </a:rPr>
                        <a:t>9</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31</a:t>
                      </a:r>
                    </a:p>
                  </a:txBody>
                  <a:tcPr marL="68687" marR="68687" marT="34344" marB="34344" anchor="ctr">
                    <a:lnL>
                      <a:noFill/>
                    </a:lnL>
                    <a:lnR>
                      <a:noFill/>
                    </a:lnR>
                    <a:lnT>
                      <a:noFill/>
                    </a:lnT>
                    <a:lnB>
                      <a:noFill/>
                    </a:lnB>
                  </a:tcPr>
                </a:tc>
                <a:extLst>
                  <a:ext uri="{0D108BD9-81ED-4DB2-BD59-A6C34878D82A}">
                    <a16:rowId xmlns:a16="http://schemas.microsoft.com/office/drawing/2014/main" val="10009"/>
                  </a:ext>
                </a:extLst>
              </a:tr>
              <a:tr h="248309">
                <a:tc>
                  <a:txBody>
                    <a:bodyPr/>
                    <a:lstStyle/>
                    <a:p>
                      <a:r>
                        <a:rPr lang="en-US" sz="1400" b="0" i="0">
                          <a:solidFill>
                            <a:srgbClr val="000000"/>
                          </a:solidFill>
                          <a:effectLst/>
                          <a:latin typeface="Verdana"/>
                        </a:rPr>
                        <a:t>10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34</a:t>
                      </a:r>
                    </a:p>
                  </a:txBody>
                  <a:tcPr marL="68687" marR="68687" marT="34344" marB="34344" anchor="ctr">
                    <a:lnL>
                      <a:noFill/>
                    </a:lnL>
                    <a:lnR>
                      <a:noFill/>
                    </a:lnR>
                    <a:lnT>
                      <a:noFill/>
                    </a:lnT>
                    <a:lnB>
                      <a:noFill/>
                    </a:lnB>
                  </a:tcPr>
                </a:tc>
                <a:extLst>
                  <a:ext uri="{0D108BD9-81ED-4DB2-BD59-A6C34878D82A}">
                    <a16:rowId xmlns:a16="http://schemas.microsoft.com/office/drawing/2014/main" val="10010"/>
                  </a:ext>
                </a:extLst>
              </a:tr>
              <a:tr h="248309">
                <a:tc>
                  <a:txBody>
                    <a:bodyPr/>
                    <a:lstStyle/>
                    <a:p>
                      <a:r>
                        <a:rPr lang="en-US" sz="1400" b="0" i="0">
                          <a:solidFill>
                            <a:srgbClr val="000000"/>
                          </a:solidFill>
                          <a:effectLst/>
                          <a:latin typeface="Verdana"/>
                        </a:rPr>
                        <a:t>11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35</a:t>
                      </a:r>
                    </a:p>
                  </a:txBody>
                  <a:tcPr marL="68687" marR="68687" marT="34344" marB="34344" anchor="ctr">
                    <a:lnL>
                      <a:noFill/>
                    </a:lnL>
                    <a:lnR>
                      <a:noFill/>
                    </a:lnR>
                    <a:lnT>
                      <a:noFill/>
                    </a:lnT>
                    <a:lnB>
                      <a:noFill/>
                    </a:lnB>
                  </a:tcPr>
                </a:tc>
                <a:extLst>
                  <a:ext uri="{0D108BD9-81ED-4DB2-BD59-A6C34878D82A}">
                    <a16:rowId xmlns:a16="http://schemas.microsoft.com/office/drawing/2014/main" val="10011"/>
                  </a:ext>
                </a:extLst>
              </a:tr>
              <a:tr h="248309">
                <a:tc>
                  <a:txBody>
                    <a:bodyPr/>
                    <a:lstStyle/>
                    <a:p>
                      <a:r>
                        <a:rPr lang="en-US" sz="1400" b="0" i="0">
                          <a:solidFill>
                            <a:srgbClr val="000000"/>
                          </a:solidFill>
                          <a:effectLst/>
                          <a:latin typeface="Verdana"/>
                        </a:rPr>
                        <a:t>12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36</a:t>
                      </a:r>
                    </a:p>
                  </a:txBody>
                  <a:tcPr marL="68687" marR="68687" marT="34344" marB="34344" anchor="ctr">
                    <a:lnL>
                      <a:noFill/>
                    </a:lnL>
                    <a:lnR>
                      <a:noFill/>
                    </a:lnR>
                    <a:lnT>
                      <a:noFill/>
                    </a:lnT>
                    <a:lnB>
                      <a:noFill/>
                    </a:lnB>
                  </a:tcPr>
                </a:tc>
                <a:extLst>
                  <a:ext uri="{0D108BD9-81ED-4DB2-BD59-A6C34878D82A}">
                    <a16:rowId xmlns:a16="http://schemas.microsoft.com/office/drawing/2014/main" val="10012"/>
                  </a:ext>
                </a:extLst>
              </a:tr>
              <a:tr h="248309">
                <a:tc>
                  <a:txBody>
                    <a:bodyPr/>
                    <a:lstStyle/>
                    <a:p>
                      <a:r>
                        <a:rPr lang="en-US" sz="1400" b="0" i="0">
                          <a:solidFill>
                            <a:srgbClr val="000000"/>
                          </a:solidFill>
                          <a:effectLst/>
                          <a:latin typeface="Verdana"/>
                        </a:rPr>
                        <a:t>13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38</a:t>
                      </a:r>
                    </a:p>
                  </a:txBody>
                  <a:tcPr marL="68687" marR="68687" marT="34344" marB="34344" anchor="ctr">
                    <a:lnL>
                      <a:noFill/>
                    </a:lnL>
                    <a:lnR>
                      <a:noFill/>
                    </a:lnR>
                    <a:lnT>
                      <a:noFill/>
                    </a:lnT>
                    <a:lnB>
                      <a:noFill/>
                    </a:lnB>
                  </a:tcPr>
                </a:tc>
                <a:extLst>
                  <a:ext uri="{0D108BD9-81ED-4DB2-BD59-A6C34878D82A}">
                    <a16:rowId xmlns:a16="http://schemas.microsoft.com/office/drawing/2014/main" val="10013"/>
                  </a:ext>
                </a:extLst>
              </a:tr>
              <a:tr h="248309">
                <a:tc>
                  <a:txBody>
                    <a:bodyPr/>
                    <a:lstStyle/>
                    <a:p>
                      <a:r>
                        <a:rPr lang="en-US" sz="1400" b="0" i="0">
                          <a:solidFill>
                            <a:srgbClr val="000000"/>
                          </a:solidFill>
                          <a:effectLst/>
                          <a:latin typeface="Verdana"/>
                        </a:rPr>
                        <a:t>14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9</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27</a:t>
                      </a:r>
                    </a:p>
                  </a:txBody>
                  <a:tcPr marL="68687" marR="68687" marT="34344" marB="34344" anchor="ctr">
                    <a:lnL>
                      <a:noFill/>
                    </a:lnL>
                    <a:lnR>
                      <a:noFill/>
                    </a:lnR>
                    <a:lnT>
                      <a:noFill/>
                    </a:lnT>
                    <a:lnB>
                      <a:noFill/>
                    </a:lnB>
                  </a:tcPr>
                </a:tc>
                <a:extLst>
                  <a:ext uri="{0D108BD9-81ED-4DB2-BD59-A6C34878D82A}">
                    <a16:rowId xmlns:a16="http://schemas.microsoft.com/office/drawing/2014/main" val="10014"/>
                  </a:ext>
                </a:extLst>
              </a:tr>
              <a:tr h="248309">
                <a:tc>
                  <a:txBody>
                    <a:bodyPr/>
                    <a:lstStyle/>
                    <a:p>
                      <a:r>
                        <a:rPr lang="en-US" sz="1400" b="0" i="0">
                          <a:solidFill>
                            <a:srgbClr val="000000"/>
                          </a:solidFill>
                          <a:effectLst/>
                          <a:latin typeface="Verdana"/>
                        </a:rPr>
                        <a:t>15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19</a:t>
                      </a:r>
                    </a:p>
                  </a:txBody>
                  <a:tcPr marL="68687" marR="68687" marT="34344" marB="34344" anchor="ctr">
                    <a:lnL>
                      <a:noFill/>
                    </a:lnL>
                    <a:lnR>
                      <a:noFill/>
                    </a:lnR>
                    <a:lnT>
                      <a:noFill/>
                    </a:lnT>
                    <a:lnB>
                      <a:noFill/>
                    </a:lnB>
                  </a:tcPr>
                </a:tc>
                <a:extLst>
                  <a:ext uri="{0D108BD9-81ED-4DB2-BD59-A6C34878D82A}">
                    <a16:rowId xmlns:a16="http://schemas.microsoft.com/office/drawing/2014/main" val="10015"/>
                  </a:ext>
                </a:extLst>
              </a:tr>
              <a:tr h="436146">
                <a:tc>
                  <a:txBody>
                    <a:bodyPr/>
                    <a:lstStyle/>
                    <a:p>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100" b="0" i="0" dirty="0">
                          <a:solidFill>
                            <a:srgbClr val="000000"/>
                          </a:solidFill>
                          <a:effectLst/>
                          <a:latin typeface="Verdana"/>
                        </a:rPr>
                        <a:t>Walk 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26.2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dirty="0">
                          <a:solidFill>
                            <a:srgbClr val="000000"/>
                          </a:solidFill>
                          <a:effectLst/>
                          <a:latin typeface="Verdana"/>
                        </a:rPr>
                        <a:t>34.2</a:t>
                      </a:r>
                    </a:p>
                  </a:txBody>
                  <a:tcPr marL="68687" marR="68687" marT="34344" marB="34344" anchor="ctr">
                    <a:lnL>
                      <a:noFill/>
                    </a:lnL>
                    <a:lnR>
                      <a:noFill/>
                    </a:lnR>
                    <a:lnT>
                      <a:noFill/>
                    </a:lnT>
                    <a:lnB>
                      <a:noFill/>
                    </a:lnB>
                  </a:tcPr>
                </a:tc>
                <a:extLst>
                  <a:ext uri="{0D108BD9-81ED-4DB2-BD59-A6C34878D82A}">
                    <a16:rowId xmlns:a16="http://schemas.microsoft.com/office/drawing/2014/main" val="10016"/>
                  </a:ext>
                </a:extLst>
              </a:tr>
            </a:tbl>
          </a:graphicData>
        </a:graphic>
      </p:graphicFrame>
      <p:sp>
        <p:nvSpPr>
          <p:cNvPr id="5" name="Rectangle 1"/>
          <p:cNvSpPr>
            <a:spLocks noChangeArrowheads="1"/>
          </p:cNvSpPr>
          <p:nvPr/>
        </p:nvSpPr>
        <p:spPr bwMode="auto">
          <a:xfrm>
            <a:off x="457200" y="6096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16-Week Marathon Training Schedule</a:t>
            </a:r>
            <a:endParaRPr kumimoji="0" lang="en-US" sz="18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7405536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Differentiation?</a:t>
            </a:r>
          </a:p>
        </p:txBody>
      </p:sp>
      <p:sp>
        <p:nvSpPr>
          <p:cNvPr id="3" name="Content Placeholder 2"/>
          <p:cNvSpPr>
            <a:spLocks noGrp="1"/>
          </p:cNvSpPr>
          <p:nvPr>
            <p:ph idx="1"/>
          </p:nvPr>
        </p:nvSpPr>
        <p:spPr/>
        <p:txBody>
          <a:bodyPr/>
          <a:lstStyle/>
          <a:p>
            <a:r>
              <a:rPr lang="en-US" dirty="0"/>
              <a:t>Not different books, but different scaffolding</a:t>
            </a:r>
          </a:p>
          <a:p>
            <a:r>
              <a:rPr lang="en-US" dirty="0"/>
              <a:t>Students should read multiple texts across a range of challenge levels (including “frustration” level), but the degree of scaffolding should be higher the harder the text</a:t>
            </a:r>
          </a:p>
          <a:p>
            <a:r>
              <a:rPr lang="en-US" dirty="0"/>
              <a:t>Large group text vs. small group texts?</a:t>
            </a:r>
          </a:p>
          <a:p>
            <a:r>
              <a:rPr lang="en-US"/>
              <a:t>Pull-out instruction?</a:t>
            </a:r>
          </a:p>
        </p:txBody>
      </p:sp>
    </p:spTree>
    <p:extLst>
      <p:ext uri="{BB962C8B-B14F-4D97-AF65-F5344CB8AC3E}">
        <p14:creationId xmlns:p14="http://schemas.microsoft.com/office/powerpoint/2010/main" val="2721723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dirty="0">
                <a:solidFill>
                  <a:schemeClr val="bg1"/>
                </a:solidFill>
              </a:rPr>
              <a:t>Many programs and approaches  depend on this idea, too</a:t>
            </a:r>
            <a:endParaRPr lang="zh-CN" altLang="en-US" sz="3600" dirty="0">
              <a:solidFill>
                <a:schemeClr val="bg1"/>
              </a:solidFill>
            </a:endParaRPr>
          </a:p>
        </p:txBody>
      </p:sp>
      <p:sp>
        <p:nvSpPr>
          <p:cNvPr id="3" name="TextBox 2"/>
          <p:cNvSpPr txBox="1"/>
          <p:nvPr/>
        </p:nvSpPr>
        <p:spPr>
          <a:xfrm>
            <a:off x="899592" y="1484784"/>
            <a:ext cx="5760640" cy="5078313"/>
          </a:xfrm>
          <a:prstGeom prst="rect">
            <a:avLst/>
          </a:prstGeom>
          <a:noFill/>
        </p:spPr>
        <p:txBody>
          <a:bodyPr wrap="square" rtlCol="0">
            <a:spAutoFit/>
          </a:bodyPr>
          <a:lstStyle/>
          <a:p>
            <a:endParaRPr lang="en-US" dirty="0"/>
          </a:p>
          <a:p>
            <a:pPr marL="285750" indent="-285750">
              <a:buFont typeface="Arial"/>
              <a:buChar char="•"/>
            </a:pPr>
            <a:r>
              <a:rPr lang="en-US" sz="2400" dirty="0"/>
              <a:t>Guided Reading</a:t>
            </a:r>
          </a:p>
          <a:p>
            <a:pPr marL="285750" indent="-285750">
              <a:buFont typeface="Arial"/>
              <a:buChar char="•"/>
            </a:pPr>
            <a:r>
              <a:rPr lang="en-US" sz="2400" dirty="0"/>
              <a:t>Reading Recovery</a:t>
            </a:r>
          </a:p>
          <a:p>
            <a:pPr marL="285750" indent="-285750">
              <a:buFont typeface="Arial"/>
              <a:buChar char="•"/>
            </a:pPr>
            <a:r>
              <a:rPr lang="en-US" sz="2400" dirty="0"/>
              <a:t>Book Bands</a:t>
            </a:r>
          </a:p>
          <a:p>
            <a:pPr marL="285750" indent="-285750">
              <a:buFont typeface="Arial"/>
              <a:buChar char="•"/>
            </a:pPr>
            <a:r>
              <a:rPr lang="en-US" sz="2400" dirty="0"/>
              <a:t>Success for All</a:t>
            </a:r>
          </a:p>
          <a:p>
            <a:pPr marL="285750" indent="-285750">
              <a:buFont typeface="Arial"/>
              <a:buChar char="•"/>
            </a:pPr>
            <a:r>
              <a:rPr lang="en-US" sz="2400" dirty="0"/>
              <a:t>Accelerated Reader</a:t>
            </a:r>
          </a:p>
          <a:p>
            <a:pPr marL="285750" indent="-285750">
              <a:buFont typeface="Arial"/>
              <a:buChar char="•"/>
            </a:pPr>
            <a:r>
              <a:rPr lang="en-US" sz="2400" dirty="0" err="1"/>
              <a:t>Lexiles</a:t>
            </a:r>
            <a:endParaRPr lang="en-US" sz="2400" dirty="0"/>
          </a:p>
          <a:p>
            <a:pPr marL="285750" indent="-285750">
              <a:buFont typeface="Arial"/>
              <a:buChar char="•"/>
            </a:pPr>
            <a:r>
              <a:rPr lang="en-US" sz="2400" dirty="0"/>
              <a:t>Corrective Reading</a:t>
            </a:r>
          </a:p>
          <a:p>
            <a:pPr marL="285750" indent="-285750">
              <a:buFont typeface="Arial"/>
              <a:buChar char="•"/>
            </a:pPr>
            <a:r>
              <a:rPr lang="en-US" sz="2400" dirty="0"/>
              <a:t>Mastery Learning</a:t>
            </a:r>
          </a:p>
          <a:p>
            <a:pPr marL="285750" indent="-285750">
              <a:buFont typeface="Arial"/>
              <a:buChar char="•"/>
            </a:pPr>
            <a:r>
              <a:rPr lang="en-US" sz="2400" dirty="0"/>
              <a:t>Academy of Reading</a:t>
            </a:r>
          </a:p>
          <a:p>
            <a:pPr marL="285750" indent="-285750">
              <a:buFont typeface="Arial"/>
              <a:buChar char="•"/>
            </a:pPr>
            <a:r>
              <a:rPr lang="en-US" sz="2400" dirty="0"/>
              <a:t>Core Reading Programs (HHM, MH, SF, etc.)</a:t>
            </a:r>
          </a:p>
          <a:p>
            <a:pPr marL="285750" indent="-285750">
              <a:buFont typeface="Arial"/>
              <a:buChar char="•"/>
            </a:pPr>
            <a:r>
              <a:rPr lang="en-US" sz="2400" dirty="0"/>
              <a:t>Etc.</a:t>
            </a:r>
          </a:p>
          <a:p>
            <a:endParaRPr lang="en-US" dirty="0"/>
          </a:p>
        </p:txBody>
      </p:sp>
    </p:spTree>
    <p:extLst>
      <p:ext uri="{BB962C8B-B14F-4D97-AF65-F5344CB8AC3E}">
        <p14:creationId xmlns:p14="http://schemas.microsoft.com/office/powerpoint/2010/main" val="1740928437"/>
      </p:ext>
    </p:extLst>
  </p:cSld>
  <p:clrMapOvr>
    <a:masterClrMapping/>
  </p:clrMapOvr>
  <p:transition>
    <p:comb/>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457200" y="1524000"/>
            <a:ext cx="8229600" cy="4876800"/>
          </a:xfrm>
        </p:spPr>
        <p:txBody>
          <a:bodyPr>
            <a:normAutofit lnSpcReduction="10000"/>
          </a:bodyPr>
          <a:lstStyle/>
          <a:p>
            <a:r>
              <a:rPr lang="en-US" dirty="0"/>
              <a:t>I can’t learn from a text that I can’t figure out. </a:t>
            </a:r>
          </a:p>
          <a:p>
            <a:r>
              <a:rPr lang="en-US" dirty="0"/>
              <a:t>But I can learn from one that I may not easily understand but that I can make sense of</a:t>
            </a:r>
          </a:p>
          <a:p>
            <a:r>
              <a:rPr lang="en-US" dirty="0"/>
              <a:t>Persistence depends upon my awareness that I can successfully take control in such situations</a:t>
            </a:r>
          </a:p>
          <a:p>
            <a:r>
              <a:rPr lang="en-US" dirty="0"/>
              <a:t>A steady diet of instructional level text restricts/limits the text barriers that I can gain experience with</a:t>
            </a:r>
          </a:p>
          <a:p>
            <a:r>
              <a:rPr lang="en-US" dirty="0"/>
              <a:t>But providing students with complex text alone – without scaffolding, guidance, and teaching – will provide opportunity without ensuring learning</a:t>
            </a:r>
          </a:p>
          <a:p>
            <a:r>
              <a:rPr lang="en-US" dirty="0"/>
              <a:t>Make students powerful, teach them to read complex texts</a:t>
            </a:r>
          </a:p>
          <a:p>
            <a:pPr marL="0" indent="0">
              <a:buNone/>
            </a:pPr>
            <a:r>
              <a:rPr lang="en-US" dirty="0"/>
              <a:t>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5238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7584" y="428604"/>
            <a:ext cx="7992888" cy="1785937"/>
          </a:xfrm>
        </p:spPr>
        <p:txBody>
          <a:bodyPr>
            <a:normAutofit/>
          </a:bodyPr>
          <a:lstStyle/>
          <a:p>
            <a:pPr marL="0" indent="0">
              <a:buNone/>
            </a:pPr>
            <a:r>
              <a:rPr lang="en-US" sz="3600" dirty="0">
                <a:solidFill>
                  <a:srgbClr val="FFFFFF"/>
                </a:solidFill>
              </a:rPr>
              <a:t>As do other fields of education</a:t>
            </a:r>
          </a:p>
        </p:txBody>
      </p:sp>
      <p:sp>
        <p:nvSpPr>
          <p:cNvPr id="3" name="TextBox 2"/>
          <p:cNvSpPr txBox="1"/>
          <p:nvPr/>
        </p:nvSpPr>
        <p:spPr>
          <a:xfrm>
            <a:off x="1691680" y="1628800"/>
            <a:ext cx="4680520" cy="1107996"/>
          </a:xfrm>
          <a:prstGeom prst="rect">
            <a:avLst/>
          </a:prstGeom>
          <a:noFill/>
        </p:spPr>
        <p:txBody>
          <a:bodyPr wrap="square" rtlCol="0">
            <a:spAutoFit/>
          </a:bodyPr>
          <a:lstStyle/>
          <a:p>
            <a:pPr marL="285750" indent="-285750">
              <a:buFont typeface="Arial"/>
              <a:buChar char="•"/>
            </a:pPr>
            <a:r>
              <a:rPr lang="en-US" sz="2400" dirty="0"/>
              <a:t>Special Education</a:t>
            </a:r>
          </a:p>
          <a:p>
            <a:pPr marL="285750" indent="-285750">
              <a:buFont typeface="Arial"/>
              <a:buChar char="•"/>
            </a:pPr>
            <a:r>
              <a:rPr lang="en-US" sz="2400" dirty="0"/>
              <a:t>English Language Learners (ELL)</a:t>
            </a:r>
          </a:p>
          <a:p>
            <a:pPr marL="285750" indent="-285750">
              <a:buFont typeface="Arial"/>
              <a:buChar char="•"/>
            </a:pPr>
            <a:endParaRPr lang="en-US" dirty="0"/>
          </a:p>
        </p:txBody>
      </p:sp>
    </p:spTree>
    <p:extLst>
      <p:ext uri="{BB962C8B-B14F-4D97-AF65-F5344CB8AC3E}">
        <p14:creationId xmlns:p14="http://schemas.microsoft.com/office/powerpoint/2010/main" val="2192627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28605"/>
            <a:ext cx="8287072" cy="1247796"/>
          </a:xfrm>
        </p:spPr>
        <p:txBody>
          <a:bodyPr>
            <a:noAutofit/>
          </a:bodyPr>
          <a:lstStyle/>
          <a:p>
            <a:pPr marL="0" indent="0">
              <a:buNone/>
            </a:pPr>
            <a:r>
              <a:rPr lang="en-US" sz="3600" dirty="0">
                <a:solidFill>
                  <a:srgbClr val="000000"/>
                </a:solidFill>
              </a:rPr>
              <a:t>Teaching students with easier text</a:t>
            </a:r>
          </a:p>
        </p:txBody>
      </p:sp>
      <p:sp>
        <p:nvSpPr>
          <p:cNvPr id="3" name="TextBox 2"/>
          <p:cNvSpPr txBox="1"/>
          <p:nvPr/>
        </p:nvSpPr>
        <p:spPr>
          <a:xfrm>
            <a:off x="533400" y="1524001"/>
            <a:ext cx="5838800" cy="3693319"/>
          </a:xfrm>
          <a:prstGeom prst="rect">
            <a:avLst/>
          </a:prstGeom>
          <a:noFill/>
        </p:spPr>
        <p:txBody>
          <a:bodyPr wrap="square" rtlCol="0">
            <a:spAutoFit/>
          </a:bodyPr>
          <a:lstStyle/>
          <a:p>
            <a:pPr marL="342900" indent="-342900">
              <a:buFont typeface="Arial" panose="020B0604020202020204" pitchFamily="34" charset="0"/>
              <a:buChar char="•"/>
            </a:pPr>
            <a:r>
              <a:rPr lang="en-US" sz="2400" dirty="0"/>
              <a:t>Theory has been that students learn best when taught with relatively easy text (Betts,1946)</a:t>
            </a:r>
          </a:p>
          <a:p>
            <a:pPr marL="342900" indent="-342900">
              <a:buFont typeface="Arial"/>
              <a:buChar char="•"/>
            </a:pPr>
            <a:r>
              <a:rPr lang="en-US" sz="2400" dirty="0"/>
              <a:t>Independent (fluency 99-100%; comprehension 90-100%)</a:t>
            </a:r>
          </a:p>
          <a:p>
            <a:pPr marL="342900" indent="-342900">
              <a:buFont typeface="Arial"/>
              <a:buChar char="•"/>
            </a:pPr>
            <a:r>
              <a:rPr lang="en-US" sz="2400" dirty="0"/>
              <a:t>Instructional (fluency 95-98%; comprehension 75-89%)</a:t>
            </a:r>
          </a:p>
          <a:p>
            <a:pPr marL="342900" indent="-342900">
              <a:buFont typeface="Arial"/>
              <a:buChar char="•"/>
            </a:pPr>
            <a:r>
              <a:rPr lang="en-US" sz="2400" dirty="0"/>
              <a:t>Frustration (fluency 0-92%; comprehension 0-50%)</a:t>
            </a:r>
          </a:p>
          <a:p>
            <a:endParaRPr lang="en-US" dirty="0"/>
          </a:p>
        </p:txBody>
      </p:sp>
    </p:spTree>
    <p:extLst>
      <p:ext uri="{BB962C8B-B14F-4D97-AF65-F5344CB8AC3E}">
        <p14:creationId xmlns:p14="http://schemas.microsoft.com/office/powerpoint/2010/main" val="800100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1723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lang="en-US" altLang="zh-CN" sz="3600" dirty="0">
                <a:solidFill>
                  <a:srgbClr val="292934"/>
                </a:solidFill>
                <a:ea typeface="宋体" charset="-122"/>
              </a:rPr>
              <a:t>Matching texts to student levels doesn’t improve achievement</a:t>
            </a:r>
            <a:endParaRPr kumimoji="0" lang="en-US" altLang="zh-CN" sz="3600" b="0" i="0" u="none" strike="noStrike" kern="1200" cap="none" spc="0" normalizeH="0" baseline="0" noProof="0" dirty="0">
              <a:ln>
                <a:noFill/>
              </a:ln>
              <a:solidFill>
                <a:srgbClr val="292934"/>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3" name="TextBox 2"/>
          <p:cNvSpPr txBox="1"/>
          <p:nvPr/>
        </p:nvSpPr>
        <p:spPr>
          <a:xfrm>
            <a:off x="628600" y="1600200"/>
            <a:ext cx="7543800" cy="4401205"/>
          </a:xfrm>
          <a:prstGeom prst="rect">
            <a:avLst/>
          </a:prstGeom>
          <a:noFill/>
        </p:spPr>
        <p:txBody>
          <a:bodyPr wrap="square" rtlCol="0">
            <a:spAutoFit/>
          </a:bodyPr>
          <a:lstStyle/>
          <a:p>
            <a:pPr marL="285750" indent="-285750">
              <a:buFont typeface="Arial"/>
              <a:buChar char="•"/>
            </a:pPr>
            <a:r>
              <a:rPr lang="en-US" sz="2000" dirty="0" err="1"/>
              <a:t>Killgallon</a:t>
            </a:r>
            <a:r>
              <a:rPr lang="en-US" sz="2000" dirty="0"/>
              <a:t> (1942): only looked at relationship of oral reading fluency and reading comprehension—not learning</a:t>
            </a:r>
          </a:p>
          <a:p>
            <a:pPr marL="285750" indent="-285750">
              <a:buFont typeface="Arial"/>
              <a:buChar char="•"/>
            </a:pPr>
            <a:r>
              <a:rPr lang="en-US" sz="2000" dirty="0"/>
              <a:t>Powell (1968): same methodology as Killgallon, but more grade levels and different results</a:t>
            </a:r>
          </a:p>
          <a:p>
            <a:pPr marL="285750" indent="-285750">
              <a:buFont typeface="Arial"/>
              <a:buChar char="•"/>
            </a:pPr>
            <a:r>
              <a:rPr lang="en-US" sz="2000" dirty="0" err="1"/>
              <a:t>Dunkeld</a:t>
            </a:r>
            <a:r>
              <a:rPr lang="en-US" sz="2000" dirty="0"/>
              <a:t> (1981): students taught at frustration level made greatest learning gains</a:t>
            </a:r>
          </a:p>
          <a:p>
            <a:pPr marL="285750" indent="-285750">
              <a:buFont typeface="Arial"/>
              <a:buChar char="•"/>
            </a:pPr>
            <a:r>
              <a:rPr lang="en-US" sz="2000" dirty="0"/>
              <a:t>Jorgensen, et al.  (1977): no relation between placement and achievement gains</a:t>
            </a:r>
          </a:p>
          <a:p>
            <a:pPr marL="285750" indent="-285750">
              <a:buFont typeface="Arial"/>
              <a:buChar char="•"/>
            </a:pPr>
            <a:r>
              <a:rPr lang="en-US" sz="2000" dirty="0"/>
              <a:t>McNamara, et al. (1996): middle school students learned more content from texts that were hard for them</a:t>
            </a:r>
          </a:p>
          <a:p>
            <a:pPr marL="285750" indent="-285750">
              <a:buFont typeface="Arial"/>
              <a:buChar char="•"/>
            </a:pPr>
            <a:r>
              <a:rPr lang="en-US" sz="2000" dirty="0"/>
              <a:t>Morgan, et al. (2000): frustration level placements                  led to greater learning gains in reading</a:t>
            </a:r>
          </a:p>
          <a:p>
            <a:pPr marL="285750" indent="-285750">
              <a:buFont typeface="Arial"/>
              <a:buChar char="•"/>
            </a:pPr>
            <a:endParaRPr lang="en-US" sz="2000" dirty="0"/>
          </a:p>
          <a:p>
            <a:pPr marL="285750" indent="-285750">
              <a:buFont typeface="Arial"/>
              <a:buChar char="•"/>
            </a:pPr>
            <a:endParaRPr lang="en-US" sz="2000" dirty="0"/>
          </a:p>
        </p:txBody>
      </p:sp>
    </p:spTree>
    <p:extLst>
      <p:ext uri="{BB962C8B-B14F-4D97-AF65-F5344CB8AC3E}">
        <p14:creationId xmlns:p14="http://schemas.microsoft.com/office/powerpoint/2010/main" val="129806562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1723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lang="en-US" altLang="zh-CN" sz="3600" dirty="0">
                <a:solidFill>
                  <a:srgbClr val="292934"/>
                </a:solidFill>
                <a:ea typeface="宋体" charset="-122"/>
              </a:rPr>
              <a:t>Matching texts to student levels doesn’t improve achievement</a:t>
            </a:r>
            <a:endParaRPr kumimoji="0" lang="en-US" altLang="zh-CN" sz="3600" b="0" i="0" u="none" strike="noStrike" kern="1200" cap="none" spc="0" normalizeH="0" baseline="0" noProof="0" dirty="0">
              <a:ln>
                <a:noFill/>
              </a:ln>
              <a:solidFill>
                <a:srgbClr val="292934"/>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3" name="TextBox 2"/>
          <p:cNvSpPr txBox="1"/>
          <p:nvPr/>
        </p:nvSpPr>
        <p:spPr>
          <a:xfrm>
            <a:off x="628600" y="1600200"/>
            <a:ext cx="7543800" cy="3785652"/>
          </a:xfrm>
          <a:prstGeom prst="rect">
            <a:avLst/>
          </a:prstGeom>
          <a:noFill/>
        </p:spPr>
        <p:txBody>
          <a:bodyPr wrap="square" rtlCol="0">
            <a:spAutoFit/>
          </a:bodyPr>
          <a:lstStyle/>
          <a:p>
            <a:pPr marL="285750" indent="-285750">
              <a:buFont typeface="Arial"/>
              <a:buChar char="•"/>
            </a:pPr>
            <a:r>
              <a:rPr lang="en-US" sz="2000" dirty="0"/>
              <a:t>Brown et al. (2017): replicates this result with third grade</a:t>
            </a:r>
          </a:p>
          <a:p>
            <a:pPr marL="285750" indent="-285750">
              <a:buFont typeface="Arial"/>
              <a:buChar char="•"/>
            </a:pPr>
            <a:r>
              <a:rPr lang="en-US" sz="2000" dirty="0"/>
              <a:t>O’Connor et al (2002, 2010): only benefit was for students reading at grade 1 level, but this benefit went away if scaffolding was equated</a:t>
            </a:r>
          </a:p>
          <a:p>
            <a:pPr marL="285750" indent="-285750">
              <a:buFont typeface="Arial"/>
              <a:buChar char="•"/>
            </a:pPr>
            <a:r>
              <a:rPr lang="en-US" sz="2000" dirty="0"/>
              <a:t>Kuhn et al (2006): frustration level placement led to greater                       learning gains</a:t>
            </a:r>
          </a:p>
          <a:p>
            <a:pPr marL="285750" indent="-285750">
              <a:buFont typeface="Arial"/>
              <a:buChar char="•"/>
            </a:pPr>
            <a:r>
              <a:rPr lang="en-US" sz="2000" dirty="0"/>
              <a:t>Homan, et al., (2010): teaching 6</a:t>
            </a:r>
            <a:r>
              <a:rPr lang="en-US" sz="2000" baseline="30000" dirty="0"/>
              <a:t>th</a:t>
            </a:r>
            <a:r>
              <a:rPr lang="en-US" sz="2000" dirty="0"/>
              <a:t> graders with instructional level text gave no advantage over teaching with text one year above instructional level </a:t>
            </a:r>
          </a:p>
          <a:p>
            <a:pPr marL="285750" indent="-285750">
              <a:buFont typeface="Arial"/>
              <a:buChar char="•"/>
            </a:pPr>
            <a:r>
              <a:rPr lang="en-US" sz="2000" dirty="0" err="1"/>
              <a:t>Lupo</a:t>
            </a:r>
            <a:r>
              <a:rPr lang="en-US" sz="2000" dirty="0"/>
              <a:t> , et al. (2019): grade level text led to as much learning as easier texts with 9</a:t>
            </a:r>
            <a:r>
              <a:rPr lang="en-US" sz="2000" baseline="30000" dirty="0"/>
              <a:t>th</a:t>
            </a:r>
            <a:r>
              <a:rPr lang="en-US" sz="2000" dirty="0"/>
              <a:t> graders (content and reading) as long </a:t>
            </a:r>
            <a:r>
              <a:rPr lang="en-US" sz="2000"/>
              <a:t>as there </a:t>
            </a:r>
            <a:r>
              <a:rPr lang="en-US" sz="2000" dirty="0"/>
              <a:t>was instructional support</a:t>
            </a:r>
          </a:p>
        </p:txBody>
      </p:sp>
    </p:spTree>
    <p:extLst>
      <p:ext uri="{BB962C8B-B14F-4D97-AF65-F5344CB8AC3E}">
        <p14:creationId xmlns:p14="http://schemas.microsoft.com/office/powerpoint/2010/main" val="271324182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Standards shift attention towards text and away from skills</a:t>
            </a:r>
            <a:endParaRPr lang="zh-CN" altLang="en-US" sz="3600" dirty="0"/>
          </a:p>
        </p:txBody>
      </p:sp>
      <p:sp>
        <p:nvSpPr>
          <p:cNvPr id="3" name="TextBox 2"/>
          <p:cNvSpPr txBox="1"/>
          <p:nvPr/>
        </p:nvSpPr>
        <p:spPr>
          <a:xfrm>
            <a:off x="304800" y="1981200"/>
            <a:ext cx="6355432" cy="2523768"/>
          </a:xfrm>
          <a:prstGeom prst="rect">
            <a:avLst/>
          </a:prstGeom>
          <a:noFill/>
        </p:spPr>
        <p:txBody>
          <a:bodyPr wrap="square" rtlCol="0">
            <a:spAutoFit/>
          </a:bodyPr>
          <a:lstStyle/>
          <a:p>
            <a:pPr>
              <a:buFont typeface="Arial" pitchFamily="34" charset="0"/>
              <a:buChar char="•"/>
            </a:pPr>
            <a:r>
              <a:rPr lang="en-US" sz="2000" dirty="0"/>
              <a:t>    Since 2010, most states embraced the idea of </a:t>
            </a:r>
          </a:p>
          <a:p>
            <a:r>
              <a:rPr lang="en-US" sz="2000" dirty="0"/>
              <a:t>     teaching students to read “complex text”</a:t>
            </a:r>
          </a:p>
          <a:p>
            <a:pPr marL="342900" indent="-342900">
              <a:buFont typeface="Arial" panose="020B0604020202020204" pitchFamily="34" charset="0"/>
              <a:buChar char="•"/>
            </a:pPr>
            <a:r>
              <a:rPr lang="en-US" sz="2000" dirty="0"/>
              <a:t>They set levels of text students are to learn to    read in grades 2-12) </a:t>
            </a:r>
          </a:p>
          <a:p>
            <a:pPr marL="342900" indent="-342900">
              <a:buFont typeface="Arial" panose="020B0604020202020204" pitchFamily="34" charset="0"/>
              <a:buChar char="•"/>
            </a:pPr>
            <a:r>
              <a:rPr lang="en-US" sz="2000" dirty="0"/>
              <a:t>This is in stark contrast to past standards that          emphasized the learning of reading skills alone without attention to text</a:t>
            </a:r>
          </a:p>
          <a:p>
            <a:endParaRPr lang="en-US" dirty="0"/>
          </a:p>
        </p:txBody>
      </p:sp>
    </p:spTree>
    <p:extLst>
      <p:ext uri="{BB962C8B-B14F-4D97-AF65-F5344CB8AC3E}">
        <p14:creationId xmlns:p14="http://schemas.microsoft.com/office/powerpoint/2010/main" val="2258951696"/>
      </p:ext>
    </p:extLst>
  </p:cSld>
  <p:clrMapOvr>
    <a:masterClrMapping/>
  </p:clrMapOvr>
  <p:transition>
    <p:comb/>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229500" cy="1557358"/>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lang="en-US" altLang="zh-CN" sz="3600" dirty="0">
                <a:solidFill>
                  <a:srgbClr val="000000"/>
                </a:solidFill>
                <a:ea typeface="宋体" charset="-122"/>
              </a:rPr>
              <a:t>Learning from complex text</a:t>
            </a:r>
            <a:endParaRPr kumimoji="0" lang="en-US" altLang="zh-CN" sz="3600" b="0" i="0" u="none" strike="noStrike" kern="1200" cap="none" spc="0" normalizeH="0" baseline="0" noProof="0" dirty="0">
              <a:ln>
                <a:noFill/>
              </a:ln>
              <a:solidFill>
                <a:srgbClr val="000000"/>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2" name="TextBox 1">
            <a:extLst>
              <a:ext uri="{FF2B5EF4-FFF2-40B4-BE49-F238E27FC236}">
                <a16:creationId xmlns:a16="http://schemas.microsoft.com/office/drawing/2014/main" id="{B82E33DD-108D-3C4F-A221-03A41AA61FF3}"/>
              </a:ext>
            </a:extLst>
          </p:cNvPr>
          <p:cNvSpPr txBox="1"/>
          <p:nvPr/>
        </p:nvSpPr>
        <p:spPr>
          <a:xfrm>
            <a:off x="1000100" y="1600200"/>
            <a:ext cx="71533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Having students reading challenging text with accountability increases opportunity to learn</a:t>
            </a:r>
          </a:p>
          <a:p>
            <a:pPr marL="285750" indent="-285750">
              <a:buFont typeface="Arial" panose="020B0604020202020204" pitchFamily="34" charset="0"/>
              <a:buChar char="•"/>
            </a:pPr>
            <a:r>
              <a:rPr lang="en-US" sz="2400" dirty="0"/>
              <a:t>But students--if they are to be successful with this--require scaffolding, guidance, and teaching</a:t>
            </a:r>
          </a:p>
          <a:p>
            <a:pPr marL="285750" indent="-285750">
              <a:buFont typeface="Arial" panose="020B0604020202020204" pitchFamily="34" charset="0"/>
              <a:buChar char="•"/>
            </a:pPr>
            <a:r>
              <a:rPr lang="en-US" sz="2400" dirty="0"/>
              <a:t>A basic idea of instructional level teaching is to minimize teaching </a:t>
            </a:r>
          </a:p>
          <a:p>
            <a:pPr marL="285750" indent="-285750">
              <a:buFont typeface="Arial" panose="020B0604020202020204" pitchFamily="34" charset="0"/>
              <a:buChar char="•"/>
            </a:pPr>
            <a:r>
              <a:rPr lang="en-US" sz="2400" dirty="0"/>
              <a:t>The basic idea of teaching with complex text is to maximize achievement</a:t>
            </a:r>
          </a:p>
        </p:txBody>
      </p:sp>
    </p:spTree>
    <p:extLst>
      <p:ext uri="{BB962C8B-B14F-4D97-AF65-F5344CB8AC3E}">
        <p14:creationId xmlns:p14="http://schemas.microsoft.com/office/powerpoint/2010/main" val="362027022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28605"/>
            <a:ext cx="8287072" cy="1247796"/>
          </a:xfrm>
        </p:spPr>
        <p:txBody>
          <a:bodyPr>
            <a:noAutofit/>
          </a:bodyPr>
          <a:lstStyle/>
          <a:p>
            <a:pPr marL="0" indent="0">
              <a:buNone/>
            </a:pPr>
            <a:r>
              <a:rPr lang="en-US" sz="3600" dirty="0">
                <a:solidFill>
                  <a:srgbClr val="000000"/>
                </a:solidFill>
              </a:rPr>
              <a:t>But can we just throw students into difficult text?  </a:t>
            </a:r>
          </a:p>
        </p:txBody>
      </p:sp>
      <p:sp>
        <p:nvSpPr>
          <p:cNvPr id="4" name="Rectangle 3"/>
          <p:cNvSpPr/>
          <p:nvPr/>
        </p:nvSpPr>
        <p:spPr>
          <a:xfrm>
            <a:off x="914400" y="1905000"/>
            <a:ext cx="5943600" cy="2677656"/>
          </a:xfrm>
          <a:prstGeom prst="rect">
            <a:avLst/>
          </a:prstGeom>
        </p:spPr>
        <p:txBody>
          <a:bodyPr wrap="square">
            <a:spAutoFit/>
          </a:bodyPr>
          <a:lstStyle/>
          <a:p>
            <a:pPr marL="342900" indent="-342900">
              <a:buFont typeface="Arial"/>
              <a:buChar char="•"/>
            </a:pPr>
            <a:r>
              <a:rPr lang="en-US" sz="2400" dirty="0"/>
              <a:t>No real evidence based on learning that shows instructional level works</a:t>
            </a:r>
          </a:p>
          <a:p>
            <a:pPr marL="342900" indent="-342900">
              <a:buFont typeface="Arial"/>
              <a:buChar char="•"/>
            </a:pPr>
            <a:r>
              <a:rPr lang="en-US" sz="2400" dirty="0"/>
              <a:t>However, the idea has burgeoned because just placing students in demanding texts that they cannot read well was not working well </a:t>
            </a:r>
          </a:p>
          <a:p>
            <a:pPr marL="342900" indent="-342900">
              <a:buFont typeface="Arial"/>
              <a:buChar char="•"/>
            </a:pPr>
            <a:r>
              <a:rPr lang="en-US" sz="2400" dirty="0"/>
              <a:t>Where does that leave us?</a:t>
            </a:r>
          </a:p>
        </p:txBody>
      </p:sp>
    </p:spTree>
    <p:extLst>
      <p:ext uri="{BB962C8B-B14F-4D97-AF65-F5344CB8AC3E}">
        <p14:creationId xmlns:p14="http://schemas.microsoft.com/office/powerpoint/2010/main" val="3870971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6867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kumimoji="0" lang="en-US" altLang="zh-CN" sz="3600" b="0" i="0" u="none" strike="noStrike" kern="1200" cap="none" spc="0" normalizeH="0" baseline="0" noProof="0" dirty="0">
                <a:ln>
                  <a:noFill/>
                </a:ln>
                <a:solidFill>
                  <a:srgbClr val="000000"/>
                </a:solidFill>
                <a:effectLst/>
                <a:uLnTx/>
                <a:uFillTx/>
                <a:ea typeface="宋体" charset="-122"/>
              </a:rPr>
              <a:t>Traditional</a:t>
            </a:r>
            <a:r>
              <a:rPr kumimoji="0" lang="en-US" altLang="zh-CN" sz="3600" b="0" i="0" u="none" strike="noStrike" kern="1200" cap="none" spc="0" normalizeH="0" noProof="0" dirty="0">
                <a:ln>
                  <a:noFill/>
                </a:ln>
                <a:solidFill>
                  <a:srgbClr val="000000"/>
                </a:solidFill>
                <a:effectLst/>
                <a:uLnTx/>
                <a:uFillTx/>
                <a:ea typeface="宋体" charset="-122"/>
              </a:rPr>
              <a:t> instructional level theory</a:t>
            </a:r>
            <a:endParaRPr kumimoji="0" lang="en-US" altLang="zh-CN" sz="3600" b="0" i="0" u="none" strike="noStrike" kern="1200" cap="none" spc="0" normalizeH="0" baseline="0" noProof="0" dirty="0">
              <a:ln>
                <a:noFill/>
              </a:ln>
              <a:solidFill>
                <a:srgbClr val="000000"/>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3" name="TextBox 2"/>
          <p:cNvSpPr txBox="1"/>
          <p:nvPr/>
        </p:nvSpPr>
        <p:spPr>
          <a:xfrm>
            <a:off x="755576" y="1628800"/>
            <a:ext cx="7416824" cy="1938992"/>
          </a:xfrm>
          <a:prstGeom prst="rect">
            <a:avLst/>
          </a:prstGeom>
          <a:noFill/>
        </p:spPr>
        <p:txBody>
          <a:bodyPr wrap="square" rtlCol="0">
            <a:spAutoFit/>
          </a:bodyPr>
          <a:lstStyle/>
          <a:p>
            <a:r>
              <a:rPr lang="en-US" sz="2400" dirty="0"/>
              <a:t>Instructional level theory: learning is facilitated by ensuring students can read instructional texts with relatively good fluency and comprehension; accomplished by placing students in relatively easy texts</a:t>
            </a:r>
          </a:p>
        </p:txBody>
      </p:sp>
      <p:sp>
        <p:nvSpPr>
          <p:cNvPr id="5" name="Rectangle 4"/>
          <p:cNvSpPr/>
          <p:nvPr/>
        </p:nvSpPr>
        <p:spPr>
          <a:xfrm>
            <a:off x="827584" y="3645024"/>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84168" y="3573016"/>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95736" y="3933056"/>
            <a:ext cx="441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71600" y="4293096"/>
            <a:ext cx="1584176" cy="369332"/>
          </a:xfrm>
          <a:prstGeom prst="rect">
            <a:avLst/>
          </a:prstGeom>
          <a:noFill/>
        </p:spPr>
        <p:txBody>
          <a:bodyPr wrap="square" rtlCol="0">
            <a:spAutoFit/>
          </a:bodyPr>
          <a:lstStyle/>
          <a:p>
            <a:r>
              <a:rPr lang="en-US" dirty="0"/>
              <a:t>Reader Level</a:t>
            </a:r>
          </a:p>
        </p:txBody>
      </p:sp>
      <p:sp>
        <p:nvSpPr>
          <p:cNvPr id="11" name="TextBox 10"/>
          <p:cNvSpPr txBox="1"/>
          <p:nvPr/>
        </p:nvSpPr>
        <p:spPr>
          <a:xfrm>
            <a:off x="6156176" y="4221088"/>
            <a:ext cx="1800200" cy="369332"/>
          </a:xfrm>
          <a:prstGeom prst="rect">
            <a:avLst/>
          </a:prstGeom>
          <a:noFill/>
        </p:spPr>
        <p:txBody>
          <a:bodyPr wrap="square" rtlCol="0">
            <a:spAutoFit/>
          </a:bodyPr>
          <a:lstStyle/>
          <a:p>
            <a:pPr>
              <a:spcBef>
                <a:spcPts val="1200"/>
              </a:spcBef>
            </a:pPr>
            <a:r>
              <a:rPr lang="en-US" dirty="0"/>
              <a:t>  Text Level</a:t>
            </a:r>
          </a:p>
        </p:txBody>
      </p:sp>
      <p:sp>
        <p:nvSpPr>
          <p:cNvPr id="12" name="TextBox 11"/>
          <p:cNvSpPr txBox="1"/>
          <p:nvPr/>
        </p:nvSpPr>
        <p:spPr>
          <a:xfrm>
            <a:off x="7812360" y="4941168"/>
            <a:ext cx="1080120" cy="584776"/>
          </a:xfrm>
          <a:prstGeom prst="rect">
            <a:avLst/>
          </a:prstGeom>
          <a:noFill/>
        </p:spPr>
        <p:txBody>
          <a:bodyPr wrap="square" rtlCol="0">
            <a:spAutoFit/>
          </a:bodyPr>
          <a:lstStyle/>
          <a:p>
            <a:r>
              <a:rPr lang="en-US" sz="1600" dirty="0">
                <a:solidFill>
                  <a:schemeClr val="bg1"/>
                </a:solidFill>
              </a:rPr>
              <a:t>2 variables</a:t>
            </a:r>
          </a:p>
        </p:txBody>
      </p:sp>
    </p:spTree>
    <p:extLst>
      <p:ext uri="{BB962C8B-B14F-4D97-AF65-F5344CB8AC3E}">
        <p14:creationId xmlns:p14="http://schemas.microsoft.com/office/powerpoint/2010/main" val="286081586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1723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kumimoji="0" lang="en-US" altLang="zh-CN" sz="3600" b="0" i="0" u="none" strike="noStrike" kern="1200" cap="none" spc="0" normalizeH="0" baseline="0" noProof="0" dirty="0">
                <a:ln>
                  <a:noFill/>
                </a:ln>
                <a:solidFill>
                  <a:srgbClr val="000000"/>
                </a:solidFill>
                <a:effectLst/>
                <a:uLnTx/>
                <a:uFillTx/>
                <a:ea typeface="宋体" charset="-122"/>
              </a:rPr>
              <a:t>Powell’s mediated text </a:t>
            </a:r>
            <a:r>
              <a:rPr kumimoji="0" lang="en-US" altLang="zh-CN" sz="3600" b="0" i="0" u="none" strike="noStrike" kern="1200" cap="none" spc="0" normalizeH="0" noProof="0" dirty="0">
                <a:ln>
                  <a:noFill/>
                </a:ln>
                <a:solidFill>
                  <a:srgbClr val="000000"/>
                </a:solidFill>
                <a:effectLst/>
                <a:uLnTx/>
                <a:uFillTx/>
                <a:ea typeface="宋体" charset="-122"/>
              </a:rPr>
              <a:t>theory</a:t>
            </a:r>
            <a:endParaRPr kumimoji="0" lang="en-US" altLang="zh-CN" sz="3600" b="0" i="0" u="none" strike="noStrike" kern="1200" cap="none" spc="0" normalizeH="0" baseline="0" noProof="0" dirty="0">
              <a:ln>
                <a:noFill/>
              </a:ln>
              <a:solidFill>
                <a:srgbClr val="000000"/>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3" name="TextBox 2"/>
          <p:cNvSpPr txBox="1"/>
          <p:nvPr/>
        </p:nvSpPr>
        <p:spPr>
          <a:xfrm>
            <a:off x="683568" y="1436584"/>
            <a:ext cx="7848872" cy="1200328"/>
          </a:xfrm>
          <a:prstGeom prst="rect">
            <a:avLst/>
          </a:prstGeom>
          <a:noFill/>
        </p:spPr>
        <p:txBody>
          <a:bodyPr wrap="square" rtlCol="0">
            <a:spAutoFit/>
          </a:bodyPr>
          <a:lstStyle/>
          <a:p>
            <a:r>
              <a:rPr lang="en-US" sz="2400" dirty="0"/>
              <a:t>Learning from relatively harder texts is superior because teaching can facilitate/mediate students’ interactions with text in ways that allows students to bridge the gap</a:t>
            </a:r>
          </a:p>
        </p:txBody>
      </p:sp>
      <p:sp>
        <p:nvSpPr>
          <p:cNvPr id="10" name="TextBox 9"/>
          <p:cNvSpPr txBox="1"/>
          <p:nvPr/>
        </p:nvSpPr>
        <p:spPr>
          <a:xfrm>
            <a:off x="1475656" y="5013176"/>
            <a:ext cx="1584176" cy="369332"/>
          </a:xfrm>
          <a:prstGeom prst="rect">
            <a:avLst/>
          </a:prstGeom>
          <a:noFill/>
        </p:spPr>
        <p:txBody>
          <a:bodyPr wrap="square" rtlCol="0">
            <a:spAutoFit/>
          </a:bodyPr>
          <a:lstStyle/>
          <a:p>
            <a:r>
              <a:rPr lang="en-US" dirty="0"/>
              <a:t>Reader Level</a:t>
            </a:r>
          </a:p>
        </p:txBody>
      </p:sp>
      <p:sp>
        <p:nvSpPr>
          <p:cNvPr id="11" name="TextBox 10"/>
          <p:cNvSpPr txBox="1"/>
          <p:nvPr/>
        </p:nvSpPr>
        <p:spPr>
          <a:xfrm>
            <a:off x="5364088" y="5013176"/>
            <a:ext cx="2592288" cy="369332"/>
          </a:xfrm>
          <a:prstGeom prst="rect">
            <a:avLst/>
          </a:prstGeom>
          <a:noFill/>
        </p:spPr>
        <p:txBody>
          <a:bodyPr wrap="square" rtlCol="0">
            <a:spAutoFit/>
          </a:bodyPr>
          <a:lstStyle/>
          <a:p>
            <a:pPr>
              <a:spcBef>
                <a:spcPts val="1200"/>
              </a:spcBef>
            </a:pPr>
            <a:r>
              <a:rPr lang="en-US" dirty="0"/>
              <a:t>  Text Level</a:t>
            </a:r>
          </a:p>
        </p:txBody>
      </p:sp>
      <p:sp>
        <p:nvSpPr>
          <p:cNvPr id="12" name="TextBox 11"/>
          <p:cNvSpPr txBox="1"/>
          <p:nvPr/>
        </p:nvSpPr>
        <p:spPr>
          <a:xfrm>
            <a:off x="7812360" y="4941168"/>
            <a:ext cx="1080120" cy="584776"/>
          </a:xfrm>
          <a:prstGeom prst="rect">
            <a:avLst/>
          </a:prstGeom>
          <a:noFill/>
        </p:spPr>
        <p:txBody>
          <a:bodyPr wrap="square" rtlCol="0">
            <a:spAutoFit/>
          </a:bodyPr>
          <a:lstStyle/>
          <a:p>
            <a:r>
              <a:rPr lang="en-US" sz="1600" dirty="0">
                <a:solidFill>
                  <a:schemeClr val="bg1"/>
                </a:solidFill>
              </a:rPr>
              <a:t>3 variables</a:t>
            </a:r>
          </a:p>
        </p:txBody>
      </p:sp>
      <p:sp>
        <p:nvSpPr>
          <p:cNvPr id="13" name="Isosceles Triangle 12"/>
          <p:cNvSpPr/>
          <p:nvPr/>
        </p:nvSpPr>
        <p:spPr>
          <a:xfrm>
            <a:off x="3059832" y="3284984"/>
            <a:ext cx="2736304" cy="16561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19872" y="2780928"/>
            <a:ext cx="2232248" cy="369332"/>
          </a:xfrm>
          <a:prstGeom prst="rect">
            <a:avLst/>
          </a:prstGeom>
          <a:noFill/>
        </p:spPr>
        <p:txBody>
          <a:bodyPr wrap="square" rtlCol="0">
            <a:spAutoFit/>
          </a:bodyPr>
          <a:lstStyle/>
          <a:p>
            <a:r>
              <a:rPr lang="en-US" dirty="0"/>
              <a:t>          Mediation </a:t>
            </a:r>
          </a:p>
        </p:txBody>
      </p:sp>
    </p:spTree>
    <p:extLst>
      <p:ext uri="{BB962C8B-B14F-4D97-AF65-F5344CB8AC3E}">
        <p14:creationId xmlns:p14="http://schemas.microsoft.com/office/powerpoint/2010/main" val="280843816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2" name="TextBox 1"/>
          <p:cNvSpPr txBox="1"/>
          <p:nvPr/>
        </p:nvSpPr>
        <p:spPr>
          <a:xfrm>
            <a:off x="611560" y="620688"/>
            <a:ext cx="7200800" cy="646331"/>
          </a:xfrm>
          <a:prstGeom prst="rect">
            <a:avLst/>
          </a:prstGeom>
          <a:noFill/>
        </p:spPr>
        <p:txBody>
          <a:bodyPr wrap="square" rtlCol="0">
            <a:spAutoFit/>
          </a:bodyPr>
          <a:lstStyle/>
          <a:p>
            <a:r>
              <a:rPr lang="en-US" sz="3600" dirty="0">
                <a:solidFill>
                  <a:srgbClr val="000000"/>
                </a:solidFill>
              </a:rPr>
              <a:t>An important exception </a:t>
            </a:r>
          </a:p>
        </p:txBody>
      </p:sp>
      <p:sp>
        <p:nvSpPr>
          <p:cNvPr id="4" name="TextBox 3"/>
          <p:cNvSpPr txBox="1"/>
          <p:nvPr/>
        </p:nvSpPr>
        <p:spPr>
          <a:xfrm>
            <a:off x="755576" y="1412777"/>
            <a:ext cx="5184576"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standards do not require teaching beginning readers with more complex text</a:t>
            </a:r>
          </a:p>
          <a:p>
            <a:pPr marL="285750" indent="-285750">
              <a:buFont typeface="Arial" panose="020B0604020202020204" pitchFamily="34" charset="0"/>
              <a:buChar char="•"/>
            </a:pPr>
            <a:r>
              <a:rPr lang="en-US" dirty="0"/>
              <a:t>It is a good idea to read complex text to them, but text complexity for beginning readers is mainly tied up in decoding</a:t>
            </a:r>
          </a:p>
          <a:p>
            <a:pPr marL="285750" indent="-285750">
              <a:buFont typeface="Arial" panose="020B0604020202020204" pitchFamily="34" charset="0"/>
              <a:buChar char="•"/>
            </a:pPr>
            <a:r>
              <a:rPr lang="en-US" dirty="0"/>
              <a:t>Young children need to learn to decode, and more complex text may interfere with this</a:t>
            </a:r>
          </a:p>
          <a:p>
            <a:pPr marL="285750" indent="-285750">
              <a:buFont typeface="Arial" panose="020B0604020202020204" pitchFamily="34" charset="0"/>
              <a:buChar char="•"/>
            </a:pPr>
            <a:r>
              <a:rPr lang="en-US" dirty="0"/>
              <a:t>Use relatively easy texts initially—with plenty of repetition of words and spelling patterns</a:t>
            </a:r>
            <a:endParaRPr lang="fi-FI" dirty="0"/>
          </a:p>
          <a:p>
            <a:endParaRPr lang="en-US" dirty="0"/>
          </a:p>
        </p:txBody>
      </p:sp>
    </p:spTree>
    <p:extLst>
      <p:ext uri="{BB962C8B-B14F-4D97-AF65-F5344CB8AC3E}">
        <p14:creationId xmlns:p14="http://schemas.microsoft.com/office/powerpoint/2010/main" val="1482000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2" name="TextBox 1"/>
          <p:cNvSpPr txBox="1"/>
          <p:nvPr/>
        </p:nvSpPr>
        <p:spPr>
          <a:xfrm>
            <a:off x="611560" y="620688"/>
            <a:ext cx="7200800" cy="646331"/>
          </a:xfrm>
          <a:prstGeom prst="rect">
            <a:avLst/>
          </a:prstGeom>
          <a:noFill/>
        </p:spPr>
        <p:txBody>
          <a:bodyPr wrap="square" rtlCol="0">
            <a:spAutoFit/>
          </a:bodyPr>
          <a:lstStyle/>
          <a:p>
            <a:r>
              <a:rPr lang="en-US" sz="3600" dirty="0">
                <a:solidFill>
                  <a:srgbClr val="000000"/>
                </a:solidFill>
              </a:rPr>
              <a:t>Scaffolding an Instructional Level</a:t>
            </a:r>
          </a:p>
        </p:txBody>
      </p:sp>
      <p:sp>
        <p:nvSpPr>
          <p:cNvPr id="4" name="TextBox 3"/>
          <p:cNvSpPr txBox="1"/>
          <p:nvPr/>
        </p:nvSpPr>
        <p:spPr>
          <a:xfrm>
            <a:off x="755576" y="1412777"/>
            <a:ext cx="5184576" cy="3693319"/>
          </a:xfrm>
          <a:prstGeom prst="rect">
            <a:avLst/>
          </a:prstGeom>
          <a:noFill/>
        </p:spPr>
        <p:txBody>
          <a:bodyPr wrap="square" rtlCol="0">
            <a:spAutoFit/>
          </a:bodyPr>
          <a:lstStyle/>
          <a:p>
            <a:r>
              <a:rPr lang="en-US" dirty="0" err="1"/>
              <a:t>Bonfiglio</a:t>
            </a:r>
            <a:r>
              <a:rPr lang="en-US" dirty="0"/>
              <a:t>, Daly, </a:t>
            </a:r>
            <a:r>
              <a:rPr lang="en-US" dirty="0" err="1"/>
              <a:t>Persampieri</a:t>
            </a:r>
            <a:r>
              <a:rPr lang="en-US" dirty="0"/>
              <a:t>, &amp; Andersen, 2006 </a:t>
            </a:r>
          </a:p>
          <a:p>
            <a:r>
              <a:rPr lang="en-US" dirty="0"/>
              <a:t>Burns, 2007</a:t>
            </a:r>
          </a:p>
          <a:p>
            <a:r>
              <a:rPr lang="en-US" dirty="0"/>
              <a:t>Burns, Dean, &amp; Foley, 2004</a:t>
            </a:r>
          </a:p>
          <a:p>
            <a:r>
              <a:rPr lang="en-US" dirty="0"/>
              <a:t>Carney, Anderson, Blackburn, &amp; Blessings, 1984</a:t>
            </a:r>
          </a:p>
          <a:p>
            <a:r>
              <a:rPr lang="en-US" dirty="0"/>
              <a:t>Daly &amp; Martens, 1994</a:t>
            </a:r>
          </a:p>
          <a:p>
            <a:r>
              <a:rPr lang="en-US" dirty="0"/>
              <a:t>Eckert, </a:t>
            </a:r>
            <a:r>
              <a:rPr lang="en-US" dirty="0" err="1"/>
              <a:t>Ardoin</a:t>
            </a:r>
            <a:r>
              <a:rPr lang="en-US" dirty="0"/>
              <a:t>, </a:t>
            </a:r>
            <a:r>
              <a:rPr lang="en-US" dirty="0" err="1"/>
              <a:t>Daisey</a:t>
            </a:r>
            <a:r>
              <a:rPr lang="en-US" dirty="0"/>
              <a:t>, &amp; </a:t>
            </a:r>
            <a:r>
              <a:rPr lang="en-US" dirty="0" err="1"/>
              <a:t>Scarola</a:t>
            </a:r>
            <a:r>
              <a:rPr lang="en-US" dirty="0"/>
              <a:t>, 2000</a:t>
            </a:r>
          </a:p>
          <a:p>
            <a:r>
              <a:rPr lang="cs-CZ" dirty="0" err="1"/>
              <a:t>Faulkner</a:t>
            </a:r>
            <a:r>
              <a:rPr lang="cs-CZ" dirty="0"/>
              <a:t> &amp; </a:t>
            </a:r>
            <a:r>
              <a:rPr lang="cs-CZ" dirty="0" err="1"/>
              <a:t>Levy</a:t>
            </a:r>
            <a:r>
              <a:rPr lang="cs-CZ" dirty="0"/>
              <a:t>, 1999</a:t>
            </a:r>
            <a:endParaRPr lang="en-US" dirty="0"/>
          </a:p>
          <a:p>
            <a:r>
              <a:rPr lang="en-US" dirty="0" err="1"/>
              <a:t>Gickling</a:t>
            </a:r>
            <a:r>
              <a:rPr lang="en-US" dirty="0"/>
              <a:t> &amp; Armstrong, 1978 </a:t>
            </a:r>
          </a:p>
          <a:p>
            <a:r>
              <a:rPr lang="en-US" dirty="0"/>
              <a:t>Hall, </a:t>
            </a:r>
            <a:r>
              <a:rPr lang="en-US" dirty="0" err="1"/>
              <a:t>Sabey</a:t>
            </a:r>
            <a:r>
              <a:rPr lang="en-US" dirty="0"/>
              <a:t>, &amp; McClellan, 2005</a:t>
            </a:r>
          </a:p>
          <a:p>
            <a:r>
              <a:rPr lang="cs-CZ" dirty="0" err="1"/>
              <a:t>Levy</a:t>
            </a:r>
            <a:r>
              <a:rPr lang="cs-CZ" dirty="0"/>
              <a:t>, </a:t>
            </a:r>
            <a:r>
              <a:rPr lang="cs-CZ" dirty="0" err="1"/>
              <a:t>Nicholls</a:t>
            </a:r>
            <a:r>
              <a:rPr lang="cs-CZ" dirty="0"/>
              <a:t>, &amp; </a:t>
            </a:r>
            <a:r>
              <a:rPr lang="cs-CZ" dirty="0" err="1"/>
              <a:t>Kohen</a:t>
            </a:r>
            <a:r>
              <a:rPr lang="cs-CZ" dirty="0"/>
              <a:t>, 1993</a:t>
            </a:r>
            <a:endParaRPr lang="en-US" dirty="0"/>
          </a:p>
          <a:p>
            <a:r>
              <a:rPr lang="en-US" dirty="0" err="1"/>
              <a:t>McComas</a:t>
            </a:r>
            <a:r>
              <a:rPr lang="en-US" dirty="0"/>
              <a:t>, </a:t>
            </a:r>
            <a:r>
              <a:rPr lang="en-US" dirty="0" err="1"/>
              <a:t>Wacker</a:t>
            </a:r>
            <a:r>
              <a:rPr lang="en-US" dirty="0"/>
              <a:t>, &amp; Cooper, 1996</a:t>
            </a:r>
          </a:p>
          <a:p>
            <a:r>
              <a:rPr lang="fi-FI" dirty="0" err="1"/>
              <a:t>Neill</a:t>
            </a:r>
            <a:r>
              <a:rPr lang="fi-FI" dirty="0"/>
              <a:t>, 1979</a:t>
            </a:r>
          </a:p>
          <a:p>
            <a:endParaRPr lang="en-US" dirty="0"/>
          </a:p>
        </p:txBody>
      </p:sp>
    </p:spTree>
    <p:extLst>
      <p:ext uri="{BB962C8B-B14F-4D97-AF65-F5344CB8AC3E}">
        <p14:creationId xmlns:p14="http://schemas.microsoft.com/office/powerpoint/2010/main" val="316227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2" name="TextBox 1"/>
          <p:cNvSpPr txBox="1"/>
          <p:nvPr/>
        </p:nvSpPr>
        <p:spPr>
          <a:xfrm>
            <a:off x="611560" y="620688"/>
            <a:ext cx="7992888" cy="646331"/>
          </a:xfrm>
          <a:prstGeom prst="rect">
            <a:avLst/>
          </a:prstGeom>
          <a:noFill/>
        </p:spPr>
        <p:txBody>
          <a:bodyPr wrap="square" rtlCol="0">
            <a:spAutoFit/>
          </a:bodyPr>
          <a:lstStyle/>
          <a:p>
            <a:r>
              <a:rPr lang="en-US" sz="3600" dirty="0">
                <a:solidFill>
                  <a:srgbClr val="000000"/>
                </a:solidFill>
              </a:rPr>
              <a:t>Scaffolding an Instructional Level </a:t>
            </a:r>
          </a:p>
        </p:txBody>
      </p:sp>
      <p:sp>
        <p:nvSpPr>
          <p:cNvPr id="4" name="TextBox 3"/>
          <p:cNvSpPr txBox="1"/>
          <p:nvPr/>
        </p:nvSpPr>
        <p:spPr>
          <a:xfrm>
            <a:off x="827584" y="1268760"/>
            <a:ext cx="5725616" cy="4370040"/>
          </a:xfrm>
          <a:prstGeom prst="rect">
            <a:avLst/>
          </a:prstGeom>
          <a:noFill/>
        </p:spPr>
        <p:txBody>
          <a:bodyPr wrap="square" rtlCol="0">
            <a:spAutoFit/>
          </a:bodyPr>
          <a:lstStyle/>
          <a:p>
            <a:r>
              <a:rPr lang="sv-SE" dirty="0" err="1"/>
              <a:t>O’Shea</a:t>
            </a:r>
            <a:r>
              <a:rPr lang="sv-SE" dirty="0"/>
              <a:t>, </a:t>
            </a:r>
            <a:r>
              <a:rPr lang="sv-SE" dirty="0" err="1"/>
              <a:t>Sindelar</a:t>
            </a:r>
            <a:r>
              <a:rPr lang="sv-SE" dirty="0"/>
              <a:t>, &amp; </a:t>
            </a:r>
            <a:r>
              <a:rPr lang="sv-SE" dirty="0" err="1"/>
              <a:t>O’Shea</a:t>
            </a:r>
            <a:r>
              <a:rPr lang="sv-SE" dirty="0"/>
              <a:t>, 1985</a:t>
            </a:r>
          </a:p>
          <a:p>
            <a:r>
              <a:rPr lang="sv-SE" dirty="0" err="1"/>
              <a:t>Pany</a:t>
            </a:r>
            <a:r>
              <a:rPr lang="sv-SE" dirty="0"/>
              <a:t> &amp; McCoy, 1988</a:t>
            </a:r>
            <a:endParaRPr lang="en-US" dirty="0"/>
          </a:p>
          <a:p>
            <a:r>
              <a:rPr lang="hr-HR" dirty="0"/>
              <a:t>Rasinski, 1990</a:t>
            </a:r>
          </a:p>
          <a:p>
            <a:r>
              <a:rPr lang="de-DE" dirty="0" err="1"/>
              <a:t>Reitsma</a:t>
            </a:r>
            <a:r>
              <a:rPr lang="de-DE" dirty="0"/>
              <a:t>, 1988</a:t>
            </a:r>
          </a:p>
          <a:p>
            <a:r>
              <a:rPr lang="fi-FI" dirty="0" err="1"/>
              <a:t>Rose</a:t>
            </a:r>
            <a:r>
              <a:rPr lang="fi-FI" dirty="0"/>
              <a:t> &amp; Beattie, 1986</a:t>
            </a:r>
            <a:endParaRPr lang="en-US" dirty="0"/>
          </a:p>
          <a:p>
            <a:r>
              <a:rPr lang="en-US" dirty="0"/>
              <a:t>Sanford  &amp; Horner, 2013</a:t>
            </a:r>
          </a:p>
          <a:p>
            <a:r>
              <a:rPr lang="sv-SE" dirty="0" err="1"/>
              <a:t>Sindelar</a:t>
            </a:r>
            <a:r>
              <a:rPr lang="sv-SE" dirty="0"/>
              <a:t>, </a:t>
            </a:r>
            <a:r>
              <a:rPr lang="sv-SE" dirty="0" err="1"/>
              <a:t>Monda</a:t>
            </a:r>
            <a:r>
              <a:rPr lang="sv-SE" dirty="0"/>
              <a:t>, &amp; </a:t>
            </a:r>
            <a:r>
              <a:rPr lang="sv-SE" dirty="0" err="1"/>
              <a:t>O’Shea</a:t>
            </a:r>
            <a:r>
              <a:rPr lang="sv-SE" dirty="0"/>
              <a:t>,  1990</a:t>
            </a:r>
          </a:p>
          <a:p>
            <a:r>
              <a:rPr lang="en-US" dirty="0"/>
              <a:t>Smith, 1979</a:t>
            </a:r>
          </a:p>
          <a:p>
            <a:r>
              <a:rPr lang="en-US" dirty="0"/>
              <a:t>Stoddard, </a:t>
            </a:r>
            <a:r>
              <a:rPr lang="en-US" dirty="0" err="1"/>
              <a:t>Valcante</a:t>
            </a:r>
            <a:r>
              <a:rPr lang="en-US" dirty="0"/>
              <a:t>, </a:t>
            </a:r>
            <a:r>
              <a:rPr lang="en-US" dirty="0" err="1"/>
              <a:t>Sindelar</a:t>
            </a:r>
            <a:r>
              <a:rPr lang="en-US" dirty="0"/>
              <a:t>, O’Shea, et al., 1993</a:t>
            </a:r>
          </a:p>
          <a:p>
            <a:r>
              <a:rPr lang="tr-TR" dirty="0"/>
              <a:t>Taylor, </a:t>
            </a:r>
            <a:r>
              <a:rPr lang="tr-TR" dirty="0" err="1"/>
              <a:t>Wade</a:t>
            </a:r>
            <a:r>
              <a:rPr lang="tr-TR" dirty="0"/>
              <a:t>, &amp; </a:t>
            </a:r>
            <a:r>
              <a:rPr lang="tr-TR" dirty="0" err="1"/>
              <a:t>Yekovich</a:t>
            </a:r>
            <a:r>
              <a:rPr lang="tr-TR" dirty="0"/>
              <a:t>, 1985</a:t>
            </a:r>
          </a:p>
          <a:p>
            <a:r>
              <a:rPr lang="it-IT" dirty="0" err="1"/>
              <a:t>Turpie</a:t>
            </a:r>
            <a:r>
              <a:rPr lang="it-IT" dirty="0"/>
              <a:t> &amp; Paratore, 1995</a:t>
            </a:r>
          </a:p>
          <a:p>
            <a:r>
              <a:rPr lang="it-IT" dirty="0" err="1"/>
              <a:t>VanWagenen</a:t>
            </a:r>
            <a:r>
              <a:rPr lang="it-IT" dirty="0"/>
              <a:t>, Williams, &amp; </a:t>
            </a:r>
            <a:r>
              <a:rPr lang="it-IT" dirty="0" err="1"/>
              <a:t>McLaughlin</a:t>
            </a:r>
            <a:r>
              <a:rPr lang="it-IT" dirty="0"/>
              <a:t>, 1994</a:t>
            </a:r>
          </a:p>
          <a:p>
            <a:r>
              <a:rPr lang="it-IT" dirty="0" err="1"/>
              <a:t>Weinstein</a:t>
            </a:r>
            <a:r>
              <a:rPr lang="it-IT" dirty="0"/>
              <a:t> &amp; </a:t>
            </a:r>
            <a:r>
              <a:rPr lang="it-IT" dirty="0" err="1"/>
              <a:t>Cooke</a:t>
            </a:r>
            <a:r>
              <a:rPr lang="it-IT" dirty="0"/>
              <a:t>, 1992</a:t>
            </a:r>
          </a:p>
          <a:p>
            <a:r>
              <a:rPr lang="it-IT" dirty="0" err="1"/>
              <a:t>Wixson</a:t>
            </a:r>
            <a:r>
              <a:rPr lang="it-IT" dirty="0"/>
              <a:t>, 1986</a:t>
            </a:r>
          </a:p>
          <a:p>
            <a:endParaRPr lang="en-US" dirty="0"/>
          </a:p>
        </p:txBody>
      </p:sp>
    </p:spTree>
    <p:extLst>
      <p:ext uri="{BB962C8B-B14F-4D97-AF65-F5344CB8AC3E}">
        <p14:creationId xmlns:p14="http://schemas.microsoft.com/office/powerpoint/2010/main" val="1375148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Scaffolding Challenging Text</a:t>
            </a:r>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marL="0" indent="0">
              <a:buNone/>
            </a:pPr>
            <a:r>
              <a:rPr lang="en-US" dirty="0"/>
              <a:t>Scaffolding Text Features</a:t>
            </a:r>
          </a:p>
          <a:p>
            <a:pPr>
              <a:buFont typeface="Arial" pitchFamily="34" charset="0"/>
              <a:buChar char="•"/>
            </a:pPr>
            <a:r>
              <a:rPr lang="en-US" dirty="0"/>
              <a:t>Complexity of ideas/content</a:t>
            </a:r>
          </a:p>
          <a:p>
            <a:pPr>
              <a:buFont typeface="Arial" pitchFamily="34" charset="0"/>
              <a:buChar char="•"/>
            </a:pPr>
            <a:r>
              <a:rPr lang="en-US" dirty="0"/>
              <a:t>Match of text and reader prior knowledge </a:t>
            </a:r>
          </a:p>
          <a:p>
            <a:pPr>
              <a:buFont typeface="Arial" pitchFamily="34" charset="0"/>
              <a:buChar char="•"/>
            </a:pPr>
            <a:r>
              <a:rPr lang="en-US" dirty="0"/>
              <a:t>Complexity of vocabulary</a:t>
            </a:r>
          </a:p>
          <a:p>
            <a:pPr>
              <a:buFont typeface="Arial" pitchFamily="34" charset="0"/>
              <a:buChar char="•"/>
            </a:pPr>
            <a:r>
              <a:rPr lang="en-US" dirty="0"/>
              <a:t>Complexity of syntax</a:t>
            </a:r>
          </a:p>
          <a:p>
            <a:pPr>
              <a:buFont typeface="Arial" pitchFamily="34" charset="0"/>
              <a:buChar char="•"/>
            </a:pPr>
            <a:r>
              <a:rPr lang="en-US" dirty="0"/>
              <a:t>Complexity of coherence</a:t>
            </a:r>
          </a:p>
          <a:p>
            <a:pPr>
              <a:buFont typeface="Arial" pitchFamily="34" charset="0"/>
              <a:buChar char="•"/>
            </a:pPr>
            <a:r>
              <a:rPr lang="en-US" dirty="0"/>
              <a:t>Familiarity of genre demands</a:t>
            </a:r>
          </a:p>
          <a:p>
            <a:pPr>
              <a:buFont typeface="Arial" pitchFamily="34" charset="0"/>
              <a:buChar char="•"/>
            </a:pPr>
            <a:r>
              <a:rPr lang="en-US" dirty="0"/>
              <a:t>Complexity of text organization</a:t>
            </a:r>
          </a:p>
          <a:p>
            <a:pPr>
              <a:buFont typeface="Arial" pitchFamily="34" charset="0"/>
              <a:buChar char="•"/>
            </a:pPr>
            <a:r>
              <a:rPr lang="en-US" dirty="0"/>
              <a:t>Subtlety of author’s tone</a:t>
            </a:r>
          </a:p>
          <a:p>
            <a:pPr>
              <a:buFont typeface="Arial" pitchFamily="34" charset="0"/>
              <a:buChar char="•"/>
            </a:pPr>
            <a:r>
              <a:rPr lang="en-US" dirty="0"/>
              <a:t>Sophistication of literary devices or data-presentation devices</a:t>
            </a:r>
          </a:p>
          <a:p>
            <a:pPr marL="0" indent="0">
              <a:buNone/>
            </a:pPr>
            <a:endParaRPr lang="en-US" dirty="0"/>
          </a:p>
          <a:p>
            <a:pPr marL="0" indent="0">
              <a:buNone/>
            </a:pPr>
            <a:r>
              <a:rPr lang="en-US" dirty="0"/>
              <a:t>Other Approaches</a:t>
            </a:r>
          </a:p>
          <a:p>
            <a:r>
              <a:rPr lang="en-US" dirty="0"/>
              <a:t>Provide sufficient fluency</a:t>
            </a:r>
          </a:p>
          <a:p>
            <a:pPr>
              <a:buFont typeface="Arial" pitchFamily="34" charset="0"/>
              <a:buChar char="•"/>
            </a:pPr>
            <a:r>
              <a:rPr lang="en-US" dirty="0"/>
              <a:t>Use stair-steps or apprentice texts</a:t>
            </a:r>
          </a:p>
          <a:p>
            <a:pPr>
              <a:buFont typeface="Arial" pitchFamily="34" charset="0"/>
              <a:buChar char="•"/>
            </a:pPr>
            <a:r>
              <a:rPr lang="en-US" dirty="0"/>
              <a:t>Teach comprehension strategies</a:t>
            </a:r>
          </a:p>
          <a:p>
            <a:pPr>
              <a:buFont typeface="Arial" pitchFamily="34" charset="0"/>
              <a:buChar char="•"/>
            </a:pPr>
            <a:r>
              <a:rPr lang="en-US" dirty="0"/>
              <a:t>Motivation</a:t>
            </a:r>
          </a:p>
        </p:txBody>
      </p:sp>
    </p:spTree>
    <p:extLst>
      <p:ext uri="{BB962C8B-B14F-4D97-AF65-F5344CB8AC3E}">
        <p14:creationId xmlns:p14="http://schemas.microsoft.com/office/powerpoint/2010/main" val="3746741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9BE3C-C78F-5846-B432-035E418C8D7A}"/>
              </a:ext>
            </a:extLst>
          </p:cNvPr>
          <p:cNvSpPr>
            <a:spLocks noGrp="1"/>
          </p:cNvSpPr>
          <p:nvPr>
            <p:ph type="title"/>
          </p:nvPr>
        </p:nvSpPr>
        <p:spPr/>
        <p:txBody>
          <a:bodyPr>
            <a:normAutofit fontScale="90000"/>
          </a:bodyPr>
          <a:lstStyle/>
          <a:p>
            <a:r>
              <a:rPr lang="en-US" dirty="0"/>
              <a:t>Build/Access Prior Knowledge</a:t>
            </a:r>
            <a:br>
              <a:rPr lang="en-US" dirty="0"/>
            </a:br>
            <a:endParaRPr lang="en-US" dirty="0"/>
          </a:p>
        </p:txBody>
      </p:sp>
      <p:sp>
        <p:nvSpPr>
          <p:cNvPr id="3" name="Content Placeholder 2">
            <a:extLst>
              <a:ext uri="{FF2B5EF4-FFF2-40B4-BE49-F238E27FC236}">
                <a16:creationId xmlns:a16="http://schemas.microsoft.com/office/drawing/2014/main" id="{ED68ADB2-C21F-A547-9CEA-06C956747787}"/>
              </a:ext>
            </a:extLst>
          </p:cNvPr>
          <p:cNvSpPr>
            <a:spLocks noGrp="1"/>
          </p:cNvSpPr>
          <p:nvPr>
            <p:ph idx="1"/>
          </p:nvPr>
        </p:nvSpPr>
        <p:spPr/>
        <p:txBody>
          <a:bodyPr>
            <a:normAutofit/>
          </a:bodyPr>
          <a:lstStyle/>
          <a:p>
            <a:r>
              <a:rPr lang="en-US" dirty="0"/>
              <a:t>Prior knowledge plays an important role in reading</a:t>
            </a:r>
          </a:p>
          <a:p>
            <a:r>
              <a:rPr lang="en-US" dirty="0"/>
              <a:t>Prior knowledge refers to the information a reader brings to a text (in other words, knowledge)</a:t>
            </a:r>
          </a:p>
          <a:p>
            <a:r>
              <a:rPr lang="en-US" dirty="0"/>
              <a:t>Reading comprehension requires a combination of information from the text and information from the reader’s mind </a:t>
            </a:r>
          </a:p>
          <a:p>
            <a:r>
              <a:rPr lang="en-US" dirty="0"/>
              <a:t>Reading comprehension as building bridges between the new and the known</a:t>
            </a:r>
          </a:p>
          <a:p>
            <a:endParaRPr lang="en-US" dirty="0"/>
          </a:p>
        </p:txBody>
      </p:sp>
    </p:spTree>
    <p:extLst>
      <p:ext uri="{BB962C8B-B14F-4D97-AF65-F5344CB8AC3E}">
        <p14:creationId xmlns:p14="http://schemas.microsoft.com/office/powerpoint/2010/main" val="139103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9BE3C-C78F-5846-B432-035E418C8D7A}"/>
              </a:ext>
            </a:extLst>
          </p:cNvPr>
          <p:cNvSpPr>
            <a:spLocks noGrp="1"/>
          </p:cNvSpPr>
          <p:nvPr>
            <p:ph type="title"/>
          </p:nvPr>
        </p:nvSpPr>
        <p:spPr/>
        <p:txBody>
          <a:bodyPr>
            <a:normAutofit fontScale="90000"/>
          </a:bodyPr>
          <a:lstStyle/>
          <a:p>
            <a:r>
              <a:rPr lang="en-US" dirty="0"/>
              <a:t>Build/Access Prior Knowledge (cont.)</a:t>
            </a:r>
            <a:br>
              <a:rPr lang="en-US" dirty="0"/>
            </a:br>
            <a:endParaRPr lang="en-US" dirty="0"/>
          </a:p>
        </p:txBody>
      </p:sp>
      <p:sp>
        <p:nvSpPr>
          <p:cNvPr id="3" name="Content Placeholder 2">
            <a:extLst>
              <a:ext uri="{FF2B5EF4-FFF2-40B4-BE49-F238E27FC236}">
                <a16:creationId xmlns:a16="http://schemas.microsoft.com/office/drawing/2014/main" id="{ED68ADB2-C21F-A547-9CEA-06C956747787}"/>
              </a:ext>
            </a:extLst>
          </p:cNvPr>
          <p:cNvSpPr>
            <a:spLocks noGrp="1"/>
          </p:cNvSpPr>
          <p:nvPr>
            <p:ph idx="1"/>
          </p:nvPr>
        </p:nvSpPr>
        <p:spPr/>
        <p:txBody>
          <a:bodyPr>
            <a:normAutofit/>
          </a:bodyPr>
          <a:lstStyle/>
          <a:p>
            <a:r>
              <a:rPr lang="en-US"/>
              <a:t>Reading </a:t>
            </a:r>
            <a:r>
              <a:rPr lang="en-US" dirty="0"/>
              <a:t>usually requires inferencing—inferences are instigated by information in the text, but they are made on the basis of what the reader already knows</a:t>
            </a:r>
          </a:p>
          <a:p>
            <a:r>
              <a:rPr lang="en-US" dirty="0"/>
              <a:t>Thus, if a character is handling diapers, has spit up on her blouse, and is warming a bottle—it may be inferred that the character has a baby</a:t>
            </a:r>
          </a:p>
          <a:p>
            <a:endParaRPr lang="en-US" dirty="0"/>
          </a:p>
        </p:txBody>
      </p:sp>
    </p:spTree>
    <p:extLst>
      <p:ext uri="{BB962C8B-B14F-4D97-AF65-F5344CB8AC3E}">
        <p14:creationId xmlns:p14="http://schemas.microsoft.com/office/powerpoint/2010/main" val="386020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Reasons for the shift to an emphasis on text complexity</a:t>
            </a:r>
            <a:endParaRPr lang="zh-CN" altLang="en-US" sz="3600" dirty="0"/>
          </a:p>
        </p:txBody>
      </p:sp>
      <p:sp>
        <p:nvSpPr>
          <p:cNvPr id="3" name="TextBox 2"/>
          <p:cNvSpPr txBox="1"/>
          <p:nvPr/>
        </p:nvSpPr>
        <p:spPr>
          <a:xfrm>
            <a:off x="304800" y="1981200"/>
            <a:ext cx="6355432" cy="2246769"/>
          </a:xfrm>
          <a:prstGeom prst="rect">
            <a:avLst/>
          </a:prstGeom>
          <a:noFill/>
        </p:spPr>
        <p:txBody>
          <a:bodyPr wrap="square" rtlCol="0">
            <a:spAutoFit/>
          </a:bodyPr>
          <a:lstStyle/>
          <a:p>
            <a:pPr>
              <a:buFont typeface="Arial" pitchFamily="34" charset="0"/>
              <a:buChar char="•"/>
            </a:pPr>
            <a:r>
              <a:rPr lang="en-US" sz="2000" dirty="0"/>
              <a:t>    Studies showing that students can’t read the  </a:t>
            </a:r>
          </a:p>
          <a:p>
            <a:r>
              <a:rPr lang="en-US" sz="2000" dirty="0"/>
              <a:t>     required texts when they leave high school   </a:t>
            </a:r>
          </a:p>
          <a:p>
            <a:r>
              <a:rPr lang="en-US" sz="2000" dirty="0"/>
              <a:t>     (Achieve, 2015; Military Officers Association of </a:t>
            </a:r>
          </a:p>
          <a:p>
            <a:r>
              <a:rPr lang="en-US" sz="2000" dirty="0"/>
              <a:t>     America, 2018; </a:t>
            </a:r>
            <a:r>
              <a:rPr lang="en-US" sz="2000" dirty="0" err="1"/>
              <a:t>Nale</a:t>
            </a:r>
            <a:r>
              <a:rPr lang="en-US" sz="2000" dirty="0"/>
              <a:t>, et al., 1998; Williamson,  </a:t>
            </a:r>
          </a:p>
          <a:p>
            <a:r>
              <a:rPr lang="en-US" sz="2000" dirty="0"/>
              <a:t>     2006; Workforce Readiness Project, 2006) </a:t>
            </a:r>
          </a:p>
          <a:p>
            <a:pPr marL="342900" indent="-342900">
              <a:buFont typeface="Arial" panose="020B0604020202020204" pitchFamily="34" charset="0"/>
              <a:buChar char="•"/>
            </a:pPr>
            <a:r>
              <a:rPr lang="en-US" sz="2000" dirty="0"/>
              <a:t>Schools teach kids with below grade level texts (Shanahan, 2013; Griffith &amp; </a:t>
            </a:r>
            <a:r>
              <a:rPr lang="en-US" sz="2000" dirty="0" err="1"/>
              <a:t>Duffett</a:t>
            </a:r>
            <a:r>
              <a:rPr lang="en-US" sz="2000" dirty="0"/>
              <a:t>, 2018)</a:t>
            </a:r>
          </a:p>
        </p:txBody>
      </p:sp>
    </p:spTree>
    <p:extLst>
      <p:ext uri="{BB962C8B-B14F-4D97-AF65-F5344CB8AC3E}">
        <p14:creationId xmlns:p14="http://schemas.microsoft.com/office/powerpoint/2010/main" val="3457782768"/>
      </p:ext>
    </p:extLst>
  </p:cSld>
  <p:clrMapOvr>
    <a:masterClrMapping/>
  </p:clrMapOvr>
  <p:transition>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9BE3C-C78F-5846-B432-035E418C8D7A}"/>
              </a:ext>
            </a:extLst>
          </p:cNvPr>
          <p:cNvSpPr>
            <a:spLocks noGrp="1"/>
          </p:cNvSpPr>
          <p:nvPr>
            <p:ph type="title"/>
          </p:nvPr>
        </p:nvSpPr>
        <p:spPr/>
        <p:txBody>
          <a:bodyPr>
            <a:normAutofit fontScale="90000"/>
          </a:bodyPr>
          <a:lstStyle/>
          <a:p>
            <a:r>
              <a:rPr lang="en-US" dirty="0"/>
              <a:t>Build/Access Prior Knowledge (cont.)</a:t>
            </a:r>
            <a:br>
              <a:rPr lang="en-US" dirty="0"/>
            </a:br>
            <a:endParaRPr lang="en-US" dirty="0"/>
          </a:p>
        </p:txBody>
      </p:sp>
      <p:sp>
        <p:nvSpPr>
          <p:cNvPr id="3" name="Content Placeholder 2">
            <a:extLst>
              <a:ext uri="{FF2B5EF4-FFF2-40B4-BE49-F238E27FC236}">
                <a16:creationId xmlns:a16="http://schemas.microsoft.com/office/drawing/2014/main" id="{ED68ADB2-C21F-A547-9CEA-06C956747787}"/>
              </a:ext>
            </a:extLst>
          </p:cNvPr>
          <p:cNvSpPr>
            <a:spLocks noGrp="1"/>
          </p:cNvSpPr>
          <p:nvPr>
            <p:ph idx="1"/>
          </p:nvPr>
        </p:nvSpPr>
        <p:spPr/>
        <p:txBody>
          <a:bodyPr/>
          <a:lstStyle/>
          <a:p>
            <a:r>
              <a:rPr lang="en-US" dirty="0"/>
              <a:t>Reading sometimes requires the untangling of ambiguity </a:t>
            </a:r>
          </a:p>
          <a:p>
            <a:r>
              <a:rPr lang="en-US" dirty="0"/>
              <a:t>Sarah gave a bath to her dog wearing a pink t-shirt.</a:t>
            </a:r>
          </a:p>
          <a:p>
            <a:pPr marL="0" indent="0">
              <a:buNone/>
            </a:pPr>
            <a:endParaRPr lang="en-US" dirty="0"/>
          </a:p>
        </p:txBody>
      </p:sp>
    </p:spTree>
    <p:extLst>
      <p:ext uri="{BB962C8B-B14F-4D97-AF65-F5344CB8AC3E}">
        <p14:creationId xmlns:p14="http://schemas.microsoft.com/office/powerpoint/2010/main" val="2662572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9BE3C-C78F-5846-B432-035E418C8D7A}"/>
              </a:ext>
            </a:extLst>
          </p:cNvPr>
          <p:cNvSpPr>
            <a:spLocks noGrp="1"/>
          </p:cNvSpPr>
          <p:nvPr>
            <p:ph type="title"/>
          </p:nvPr>
        </p:nvSpPr>
        <p:spPr/>
        <p:txBody>
          <a:bodyPr>
            <a:normAutofit fontScale="90000"/>
          </a:bodyPr>
          <a:lstStyle/>
          <a:p>
            <a:r>
              <a:rPr lang="en-US" dirty="0"/>
              <a:t>Build/Access Prior Knowledge (cont.)</a:t>
            </a:r>
            <a:br>
              <a:rPr lang="en-US" dirty="0"/>
            </a:br>
            <a:endParaRPr lang="en-US" dirty="0"/>
          </a:p>
        </p:txBody>
      </p:sp>
      <p:sp>
        <p:nvSpPr>
          <p:cNvPr id="3" name="Content Placeholder 2">
            <a:extLst>
              <a:ext uri="{FF2B5EF4-FFF2-40B4-BE49-F238E27FC236}">
                <a16:creationId xmlns:a16="http://schemas.microsoft.com/office/drawing/2014/main" id="{ED68ADB2-C21F-A547-9CEA-06C956747787}"/>
              </a:ext>
            </a:extLst>
          </p:cNvPr>
          <p:cNvSpPr>
            <a:spLocks noGrp="1"/>
          </p:cNvSpPr>
          <p:nvPr>
            <p:ph idx="1"/>
          </p:nvPr>
        </p:nvSpPr>
        <p:spPr/>
        <p:txBody>
          <a:bodyPr/>
          <a:lstStyle/>
          <a:p>
            <a:r>
              <a:rPr lang="en-US" dirty="0"/>
              <a:t>Cognitive psychologists have described three types of memory: long-term, short-term, and working memory</a:t>
            </a:r>
          </a:p>
          <a:p>
            <a:r>
              <a:rPr lang="en-US" dirty="0"/>
              <a:t>Working memory is a place where new information is processed for comprehension (it is a temporary storage place)</a:t>
            </a:r>
          </a:p>
          <a:p>
            <a:r>
              <a:rPr lang="en-US" dirty="0"/>
              <a:t>Working memory has limited capacity (Craik &amp; Lockhart, 1975)</a:t>
            </a:r>
          </a:p>
          <a:p>
            <a:r>
              <a:rPr lang="en-US" dirty="0"/>
              <a:t>One way around the limits of working memory is to access information from long-term memory</a:t>
            </a:r>
          </a:p>
          <a:p>
            <a:r>
              <a:rPr lang="en-US" dirty="0"/>
              <a:t>Thus, a person with relevant prior knowledge will be able to process new information more completely </a:t>
            </a:r>
          </a:p>
        </p:txBody>
      </p:sp>
    </p:spTree>
    <p:extLst>
      <p:ext uri="{BB962C8B-B14F-4D97-AF65-F5344CB8AC3E}">
        <p14:creationId xmlns:p14="http://schemas.microsoft.com/office/powerpoint/2010/main" val="2497822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2DB769-4A18-9A4E-BFAB-C459E42E2387}"/>
              </a:ext>
            </a:extLst>
          </p:cNvPr>
          <p:cNvPicPr>
            <a:picLocks noChangeAspect="1"/>
          </p:cNvPicPr>
          <p:nvPr/>
        </p:nvPicPr>
        <p:blipFill>
          <a:blip r:embed="rId3"/>
          <a:stretch>
            <a:fillRect/>
          </a:stretch>
        </p:blipFill>
        <p:spPr>
          <a:xfrm>
            <a:off x="136785" y="70018"/>
            <a:ext cx="9388215" cy="6483182"/>
          </a:xfrm>
          <a:prstGeom prst="rect">
            <a:avLst/>
          </a:prstGeom>
        </p:spPr>
      </p:pic>
    </p:spTree>
    <p:extLst>
      <p:ext uri="{BB962C8B-B14F-4D97-AF65-F5344CB8AC3E}">
        <p14:creationId xmlns:p14="http://schemas.microsoft.com/office/powerpoint/2010/main" val="2976616495"/>
      </p:ext>
    </p:extLst>
  </p:cSld>
  <p:clrMapOvr>
    <a:masterClrMapping/>
  </p:clrMapOvr>
  <p:transition>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rmAutofit/>
          </a:bodyPr>
          <a:lstStyle/>
          <a:p>
            <a:r>
              <a:rPr lang="en-US" dirty="0"/>
              <a:t>Build/Access Prior Knowledge (cont.)</a:t>
            </a:r>
          </a:p>
        </p:txBody>
      </p:sp>
      <p:sp>
        <p:nvSpPr>
          <p:cNvPr id="3" name="Content Placeholder 2"/>
          <p:cNvSpPr>
            <a:spLocks noGrp="1"/>
          </p:cNvSpPr>
          <p:nvPr>
            <p:ph idx="1"/>
          </p:nvPr>
        </p:nvSpPr>
        <p:spPr>
          <a:xfrm>
            <a:off x="533400" y="1523999"/>
            <a:ext cx="8229600" cy="4572001"/>
          </a:xfrm>
        </p:spPr>
        <p:txBody>
          <a:bodyPr>
            <a:normAutofit lnSpcReduction="10000"/>
          </a:bodyPr>
          <a:lstStyle/>
          <a:p>
            <a:r>
              <a:rPr lang="en-US" sz="2200" dirty="0"/>
              <a:t>There are downsides to prior knowledge as well</a:t>
            </a:r>
          </a:p>
          <a:p>
            <a:r>
              <a:rPr lang="en-US" sz="2200" dirty="0"/>
              <a:t>Studies show that when prior knowledge contradicts text information, students tend to reject or ignore the text information</a:t>
            </a:r>
          </a:p>
          <a:p>
            <a:r>
              <a:rPr lang="en-US" sz="2200" dirty="0"/>
              <a:t>Students stay with preconceptions—even when they are wrong—rather than correctly weighing the text information</a:t>
            </a:r>
          </a:p>
          <a:p>
            <a:endParaRPr lang="en-US" sz="2200" dirty="0"/>
          </a:p>
          <a:p>
            <a:r>
              <a:rPr lang="en-US" sz="2200" dirty="0"/>
              <a:t>Neither of these approaches make sense</a:t>
            </a:r>
          </a:p>
          <a:p>
            <a:r>
              <a:rPr lang="en-US" sz="2200" dirty="0"/>
              <a:t>Prior knowledge often overwhelms text (students stay with preconceptions)</a:t>
            </a:r>
          </a:p>
          <a:p>
            <a:r>
              <a:rPr lang="en-US" sz="2200" dirty="0"/>
              <a:t>Placing a great emphasis on prior knowledge discourages learning</a:t>
            </a:r>
          </a:p>
          <a:p>
            <a:r>
              <a:rPr lang="en-US" sz="2200" dirty="0"/>
              <a:t>Prior knowledge preparation should be kept brief</a:t>
            </a:r>
          </a:p>
          <a:p>
            <a:endParaRPr lang="en-US" sz="2200" b="0" dirty="0"/>
          </a:p>
        </p:txBody>
      </p:sp>
    </p:spTree>
    <p:extLst>
      <p:ext uri="{BB962C8B-B14F-4D97-AF65-F5344CB8AC3E}">
        <p14:creationId xmlns:p14="http://schemas.microsoft.com/office/powerpoint/2010/main" val="1768428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rmAutofit/>
          </a:bodyPr>
          <a:lstStyle/>
          <a:p>
            <a:r>
              <a:rPr lang="en-US" dirty="0"/>
              <a:t>Build/Access Prior Knowledge (cont.)</a:t>
            </a:r>
          </a:p>
        </p:txBody>
      </p:sp>
      <p:sp>
        <p:nvSpPr>
          <p:cNvPr id="3" name="Content Placeholder 2"/>
          <p:cNvSpPr>
            <a:spLocks noGrp="1"/>
          </p:cNvSpPr>
          <p:nvPr>
            <p:ph idx="1"/>
          </p:nvPr>
        </p:nvSpPr>
        <p:spPr>
          <a:xfrm>
            <a:off x="533400" y="1523999"/>
            <a:ext cx="8229600" cy="4572001"/>
          </a:xfrm>
        </p:spPr>
        <p:txBody>
          <a:bodyPr>
            <a:normAutofit/>
          </a:bodyPr>
          <a:lstStyle/>
          <a:p>
            <a:r>
              <a:rPr lang="en-US" sz="2200" dirty="0"/>
              <a:t>Various approaches to prior knowledge</a:t>
            </a:r>
          </a:p>
          <a:p>
            <a:r>
              <a:rPr lang="en-US" sz="2200" dirty="0"/>
              <a:t>One approach is to simply avoid topics that students know little about</a:t>
            </a:r>
          </a:p>
          <a:p>
            <a:r>
              <a:rPr lang="en-US" sz="2200" dirty="0"/>
              <a:t>This ignores the fact that even with relatively low knowledge it is possible to learn new things (harder, but still workable)</a:t>
            </a:r>
          </a:p>
          <a:p>
            <a:r>
              <a:rPr lang="en-US" sz="2200" dirty="0"/>
              <a:t>Withholding information that is outside of students’ experience has serious social justice implications as well</a:t>
            </a:r>
          </a:p>
          <a:p>
            <a:r>
              <a:rPr lang="en-US" sz="2200" dirty="0"/>
              <a:t>Or, teachers will tell the students the new information instead of having them read it, but this doesn’t change the capacity of working memory or enable inferences either</a:t>
            </a:r>
          </a:p>
          <a:p>
            <a:pPr marL="0" indent="0">
              <a:buNone/>
            </a:pPr>
            <a:endParaRPr lang="en-US" sz="2200" dirty="0"/>
          </a:p>
          <a:p>
            <a:endParaRPr lang="en-US" sz="2200" b="0" dirty="0"/>
          </a:p>
        </p:txBody>
      </p:sp>
    </p:spTree>
    <p:extLst>
      <p:ext uri="{BB962C8B-B14F-4D97-AF65-F5344CB8AC3E}">
        <p14:creationId xmlns:p14="http://schemas.microsoft.com/office/powerpoint/2010/main" val="2112042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rmAutofit/>
          </a:bodyPr>
          <a:lstStyle/>
          <a:p>
            <a:r>
              <a:rPr lang="en-US" dirty="0"/>
              <a:t>Build/Access Prior Knowledge (cont.)</a:t>
            </a:r>
          </a:p>
        </p:txBody>
      </p:sp>
      <p:sp>
        <p:nvSpPr>
          <p:cNvPr id="3" name="Content Placeholder 2"/>
          <p:cNvSpPr>
            <a:spLocks noGrp="1"/>
          </p:cNvSpPr>
          <p:nvPr>
            <p:ph idx="1"/>
          </p:nvPr>
        </p:nvSpPr>
        <p:spPr>
          <a:xfrm>
            <a:off x="533400" y="1523999"/>
            <a:ext cx="8229600" cy="4572001"/>
          </a:xfrm>
        </p:spPr>
        <p:txBody>
          <a:bodyPr>
            <a:normAutofit/>
          </a:bodyPr>
          <a:lstStyle/>
          <a:p>
            <a:r>
              <a:rPr lang="en-US" sz="2200" dirty="0"/>
              <a:t>Various approaches to prior knowledge</a:t>
            </a:r>
          </a:p>
          <a:p>
            <a:r>
              <a:rPr lang="en-US" sz="2200" dirty="0"/>
              <a:t>Another approach is to help the reader to take advantage of relevant prior knowledge</a:t>
            </a:r>
          </a:p>
          <a:p>
            <a:r>
              <a:rPr lang="en-US" sz="2200" dirty="0"/>
              <a:t>You’ll see authors who do this by trying to use metaphors or analogies that they believe will signal relevant connections to a reader</a:t>
            </a:r>
          </a:p>
          <a:p>
            <a:r>
              <a:rPr lang="en-US" sz="2200" dirty="0"/>
              <a:t>Teachers too can help students to access appropriate memory by telling them the topic and the genre (this kind of introduction should be brief--remember we don’t want prior knowledge to overwhelm the text)</a:t>
            </a:r>
          </a:p>
          <a:p>
            <a:endParaRPr lang="en-US" sz="2200" dirty="0"/>
          </a:p>
          <a:p>
            <a:endParaRPr lang="en-US" sz="2200" b="0" dirty="0"/>
          </a:p>
        </p:txBody>
      </p:sp>
    </p:spTree>
    <p:extLst>
      <p:ext uri="{BB962C8B-B14F-4D97-AF65-F5344CB8AC3E}">
        <p14:creationId xmlns:p14="http://schemas.microsoft.com/office/powerpoint/2010/main" val="2959212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2033F-846C-234D-BC85-525CE0F5DD8F}"/>
              </a:ext>
            </a:extLst>
          </p:cNvPr>
          <p:cNvSpPr>
            <a:spLocks noGrp="1"/>
          </p:cNvSpPr>
          <p:nvPr>
            <p:ph idx="1"/>
          </p:nvPr>
        </p:nvSpPr>
        <p:spPr>
          <a:xfrm>
            <a:off x="171450" y="1125141"/>
            <a:ext cx="8754666" cy="4875610"/>
          </a:xfrm>
        </p:spPr>
        <p:txBody>
          <a:bodyPr>
            <a:normAutofit fontScale="92500"/>
          </a:bodyPr>
          <a:lstStyle/>
          <a:p>
            <a:pPr marL="0" indent="0">
              <a:buNone/>
            </a:pPr>
            <a:r>
              <a:rPr lang="en-US" dirty="0"/>
              <a:t>"The procedure is actually quite simple. First you arrange items into different groups. Of course one pile may be sufficient depending on how much there is do. If you need to go somewhere else due to a lack of facilities, then this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future, but then, one can never tell.  After the procedure is completed, one arranges the materials into different piles again.  Eventually they will be used one more and the whole cycle will then have to be repeated.  However, that is part of life."</a:t>
            </a:r>
          </a:p>
          <a:p>
            <a:endParaRPr lang="en-US" dirty="0"/>
          </a:p>
        </p:txBody>
      </p:sp>
    </p:spTree>
    <p:extLst>
      <p:ext uri="{BB962C8B-B14F-4D97-AF65-F5344CB8AC3E}">
        <p14:creationId xmlns:p14="http://schemas.microsoft.com/office/powerpoint/2010/main" val="4126503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2033F-846C-234D-BC85-525CE0F5DD8F}"/>
              </a:ext>
            </a:extLst>
          </p:cNvPr>
          <p:cNvSpPr>
            <a:spLocks noGrp="1"/>
          </p:cNvSpPr>
          <p:nvPr>
            <p:ph idx="1"/>
          </p:nvPr>
        </p:nvSpPr>
        <p:spPr>
          <a:xfrm>
            <a:off x="171450" y="1125141"/>
            <a:ext cx="8754666" cy="4875610"/>
          </a:xfrm>
        </p:spPr>
        <p:txBody>
          <a:bodyPr>
            <a:normAutofit fontScale="92500" lnSpcReduction="10000"/>
          </a:bodyPr>
          <a:lstStyle/>
          <a:p>
            <a:pPr marL="0" indent="0" algn="ctr">
              <a:buNone/>
            </a:pPr>
            <a:r>
              <a:rPr lang="en-US" b="1" dirty="0"/>
              <a:t>Washing Clothes</a:t>
            </a:r>
          </a:p>
          <a:p>
            <a:pPr marL="0" indent="0">
              <a:buNone/>
            </a:pPr>
            <a:r>
              <a:rPr lang="en-US" dirty="0"/>
              <a:t>"The procedure is actually quite simple. First you arrange items into different groups. Of course one pile may be sufficient depending on how much there is do. If you need to go somewhere else due to a lack of facilities, then this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future, but then, one can never tell.  After the procedure is completed, one arranges the materials into different piles again.  Eventually they will be used one more and the whole cycle will then have to be repeated.  However, that is part of life."</a:t>
            </a:r>
          </a:p>
          <a:p>
            <a:endParaRPr lang="en-US" dirty="0"/>
          </a:p>
        </p:txBody>
      </p:sp>
    </p:spTree>
    <p:extLst>
      <p:ext uri="{BB962C8B-B14F-4D97-AF65-F5344CB8AC3E}">
        <p14:creationId xmlns:p14="http://schemas.microsoft.com/office/powerpoint/2010/main" val="3780241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rmAutofit/>
          </a:bodyPr>
          <a:lstStyle/>
          <a:p>
            <a:r>
              <a:rPr lang="en-US" dirty="0"/>
              <a:t>Build/Access Prior Knowledge (cont.)</a:t>
            </a:r>
          </a:p>
        </p:txBody>
      </p:sp>
      <p:sp>
        <p:nvSpPr>
          <p:cNvPr id="3" name="Content Placeholder 2"/>
          <p:cNvSpPr>
            <a:spLocks noGrp="1"/>
          </p:cNvSpPr>
          <p:nvPr>
            <p:ph idx="1"/>
          </p:nvPr>
        </p:nvSpPr>
        <p:spPr>
          <a:xfrm>
            <a:off x="533400" y="1523999"/>
            <a:ext cx="8229600" cy="4572001"/>
          </a:xfrm>
        </p:spPr>
        <p:txBody>
          <a:bodyPr>
            <a:normAutofit/>
          </a:bodyPr>
          <a:lstStyle/>
          <a:p>
            <a:r>
              <a:rPr lang="en-US" sz="2200" dirty="0"/>
              <a:t>Teachers, in efforts to support reading comprehension, may tell too much—revealing what the text says rather than reminding students or informing students about separate but helpful information</a:t>
            </a:r>
          </a:p>
          <a:p>
            <a:r>
              <a:rPr lang="en-US" sz="2200" dirty="0"/>
              <a:t>Sometime the prior knowledge preparation ignores what it is that students have trouble with</a:t>
            </a:r>
          </a:p>
          <a:p>
            <a:endParaRPr lang="en-US" sz="2200" b="0" dirty="0"/>
          </a:p>
        </p:txBody>
      </p:sp>
    </p:spTree>
    <p:extLst>
      <p:ext uri="{BB962C8B-B14F-4D97-AF65-F5344CB8AC3E}">
        <p14:creationId xmlns:p14="http://schemas.microsoft.com/office/powerpoint/2010/main" val="3581081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Knowledge Example</a:t>
            </a:r>
          </a:p>
        </p:txBody>
      </p:sp>
      <p:sp>
        <p:nvSpPr>
          <p:cNvPr id="3" name="Content Placeholder 2"/>
          <p:cNvSpPr>
            <a:spLocks noGrp="1"/>
          </p:cNvSpPr>
          <p:nvPr>
            <p:ph idx="1"/>
          </p:nvPr>
        </p:nvSpPr>
        <p:spPr/>
        <p:txBody>
          <a:bodyPr>
            <a:normAutofit/>
          </a:bodyPr>
          <a:lstStyle/>
          <a:p>
            <a:pPr marL="0" indent="0">
              <a:buNone/>
            </a:pPr>
            <a:r>
              <a:rPr lang="en-US" sz="2200" b="0" dirty="0"/>
              <a:t>Three men came to get their haircut, but Stanley barked at them.</a:t>
            </a:r>
          </a:p>
          <a:p>
            <a:pPr marL="0" indent="0">
              <a:buNone/>
            </a:pPr>
            <a:r>
              <a:rPr lang="en-US" sz="2200" b="0" dirty="0"/>
              <a:t>The barber looked at William. “Boy,” he said, “isn’t that your dog?”</a:t>
            </a:r>
          </a:p>
          <a:p>
            <a:pPr marL="0" indent="0">
              <a:buNone/>
            </a:pPr>
            <a:r>
              <a:rPr lang="en-US" sz="2200" b="0" dirty="0"/>
              <a:t>“No,” he said. “He just followed me. He lives next door.”</a:t>
            </a:r>
          </a:p>
          <a:p>
            <a:pPr marL="0" indent="0">
              <a:buNone/>
            </a:pPr>
            <a:r>
              <a:rPr lang="en-US" sz="2200" b="0" dirty="0"/>
              <a:t>“Well,” the barber said, “that dog is keeping people out of my shop. There are people here ahead of you, but I’ll cut your hair now.”</a:t>
            </a:r>
          </a:p>
        </p:txBody>
      </p:sp>
    </p:spTree>
    <p:extLst>
      <p:ext uri="{BB962C8B-B14F-4D97-AF65-F5344CB8AC3E}">
        <p14:creationId xmlns:p14="http://schemas.microsoft.com/office/powerpoint/2010/main" val="370010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Standards assign higher difficulty levels in grades 2-12</a:t>
            </a:r>
          </a:p>
        </p:txBody>
      </p:sp>
      <p:sp>
        <p:nvSpPr>
          <p:cNvPr id="3" name="Content Placeholder 2"/>
          <p:cNvSpPr>
            <a:spLocks noGrp="1"/>
          </p:cNvSpPr>
          <p:nvPr>
            <p:ph idx="1"/>
          </p:nvPr>
        </p:nvSpPr>
        <p:spPr>
          <a:xfrm>
            <a:off x="457200" y="1752600"/>
            <a:ext cx="8229600" cy="4724400"/>
          </a:xfrm>
        </p:spPr>
        <p:txBody>
          <a:bodyPr>
            <a:normAutofit/>
          </a:bodyPr>
          <a:lstStyle/>
          <a:p>
            <a:pPr>
              <a:buFont typeface="Arial" pitchFamily="34" charset="0"/>
              <a:buChar char="•"/>
            </a:pPr>
            <a:r>
              <a:rPr lang="en-US" sz="2200" dirty="0"/>
              <a:t>ATOS, Degrees of Reading Power, Flesch-Kincaid, Lexiles, Reading Maturity, Source Rater</a:t>
            </a:r>
          </a:p>
          <a:p>
            <a:pPr>
              <a:buFont typeface="Arial" pitchFamily="34" charset="0"/>
              <a:buChar char="•"/>
            </a:pPr>
            <a:r>
              <a:rPr lang="en-US" sz="2200" b="0" dirty="0"/>
              <a:t>Set higher than in the past” (75-89% comprehension to ???)</a:t>
            </a:r>
            <a:endParaRPr lang="en-US" sz="2200" dirty="0"/>
          </a:p>
          <a:p>
            <a:pPr>
              <a:buFont typeface="Arial" pitchFamily="34" charset="0"/>
              <a:buChar char="•"/>
            </a:pPr>
            <a:endParaRPr lang="en-US" sz="2200" b="0" dirty="0"/>
          </a:p>
          <a:p>
            <a:endParaRPr lang="en-US" sz="2000" dirty="0">
              <a:latin typeface="Times"/>
              <a:ea typeface="ＭＳ 明朝"/>
            </a:endParaRPr>
          </a:p>
          <a:p>
            <a:endParaRPr lang="en-US" sz="2000" dirty="0">
              <a:latin typeface="Times"/>
              <a:ea typeface="ＭＳ 明朝"/>
            </a:endParaRPr>
          </a:p>
          <a:p>
            <a:endParaRPr lang="en-US" sz="3600" dirty="0">
              <a:latin typeface="Times New Roman"/>
              <a:ea typeface="ＭＳ 明朝"/>
            </a:endParaRPr>
          </a:p>
          <a:p>
            <a:pPr>
              <a:buFont typeface="Arial" pitchFamily="34" charset="0"/>
              <a:buChar char="•"/>
            </a:pPr>
            <a:endParaRPr lang="en-US" sz="2200" b="0" dirty="0"/>
          </a:p>
          <a:p>
            <a:pPr marL="0" indent="0"/>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344402095"/>
              </p:ext>
            </p:extLst>
          </p:nvPr>
        </p:nvGraphicFramePr>
        <p:xfrm>
          <a:off x="1447800" y="3276600"/>
          <a:ext cx="6096000" cy="3048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518160">
                <a:tc>
                  <a:txBody>
                    <a:bodyPr/>
                    <a:lstStyle/>
                    <a:p>
                      <a:pPr algn="ctr"/>
                      <a:r>
                        <a:rPr lang="en-US" dirty="0"/>
                        <a:t>Grades</a:t>
                      </a:r>
                    </a:p>
                  </a:txBody>
                  <a:tcPr/>
                </a:tc>
                <a:tc>
                  <a:txBody>
                    <a:bodyPr/>
                    <a:lstStyle/>
                    <a:p>
                      <a:pPr algn="ctr"/>
                      <a:r>
                        <a:rPr lang="en-US" dirty="0" err="1"/>
                        <a:t>Lexile</a:t>
                      </a:r>
                      <a:r>
                        <a:rPr lang="en-US" dirty="0"/>
                        <a:t> Bands</a:t>
                      </a:r>
                    </a:p>
                  </a:txBody>
                  <a:tcPr/>
                </a:tc>
                <a:tc>
                  <a:txBody>
                    <a:bodyPr/>
                    <a:lstStyle/>
                    <a:p>
                      <a:pPr algn="ctr"/>
                      <a:r>
                        <a:rPr lang="en-US" dirty="0"/>
                        <a:t>CCSS</a:t>
                      </a:r>
                      <a:r>
                        <a:rPr lang="en-US" baseline="0" dirty="0"/>
                        <a:t> Bands</a:t>
                      </a:r>
                      <a:endParaRPr lang="en-US" dirty="0"/>
                    </a:p>
                  </a:txBody>
                  <a:tcPr/>
                </a:tc>
                <a:extLst>
                  <a:ext uri="{0D108BD9-81ED-4DB2-BD59-A6C34878D82A}">
                    <a16:rowId xmlns:a16="http://schemas.microsoft.com/office/drawing/2014/main" val="10000"/>
                  </a:ext>
                </a:extLst>
              </a:tr>
              <a:tr h="370840">
                <a:tc>
                  <a:txBody>
                    <a:bodyPr/>
                    <a:lstStyle/>
                    <a:p>
                      <a:pPr algn="ctr"/>
                      <a:r>
                        <a:rPr lang="en-US" dirty="0"/>
                        <a:t>K-1</a:t>
                      </a:r>
                    </a:p>
                  </a:txBody>
                  <a:tcPr/>
                </a:tc>
                <a:tc>
                  <a:txBody>
                    <a:bodyPr/>
                    <a:lstStyle/>
                    <a:p>
                      <a:pPr algn="ctr"/>
                      <a:r>
                        <a:rPr lang="en-US" dirty="0"/>
                        <a:t>N/A</a:t>
                      </a:r>
                    </a:p>
                  </a:txBody>
                  <a:tcPr/>
                </a:tc>
                <a:tc>
                  <a:txBody>
                    <a:bodyPr/>
                    <a:lstStyle/>
                    <a:p>
                      <a:pPr algn="ctr"/>
                      <a:r>
                        <a:rPr lang="en-US" dirty="0"/>
                        <a:t>N/A</a:t>
                      </a:r>
                    </a:p>
                  </a:txBody>
                  <a:tcPr/>
                </a:tc>
                <a:extLst>
                  <a:ext uri="{0D108BD9-81ED-4DB2-BD59-A6C34878D82A}">
                    <a16:rowId xmlns:a16="http://schemas.microsoft.com/office/drawing/2014/main" val="10001"/>
                  </a:ext>
                </a:extLst>
              </a:tr>
              <a:tr h="370840">
                <a:tc>
                  <a:txBody>
                    <a:bodyPr/>
                    <a:lstStyle/>
                    <a:p>
                      <a:pPr algn="ctr"/>
                      <a:r>
                        <a:rPr lang="en-US" dirty="0"/>
                        <a:t>2-3</a:t>
                      </a:r>
                    </a:p>
                  </a:txBody>
                  <a:tcPr/>
                </a:tc>
                <a:tc>
                  <a:txBody>
                    <a:bodyPr/>
                    <a:lstStyle/>
                    <a:p>
                      <a:pPr algn="ctr"/>
                      <a:r>
                        <a:rPr lang="en-US" dirty="0"/>
                        <a:t>450L-730L</a:t>
                      </a:r>
                    </a:p>
                  </a:txBody>
                  <a:tcPr/>
                </a:tc>
                <a:tc>
                  <a:txBody>
                    <a:bodyPr/>
                    <a:lstStyle/>
                    <a:p>
                      <a:pPr algn="ctr"/>
                      <a:r>
                        <a:rPr lang="en-US" dirty="0"/>
                        <a:t>420L-820L</a:t>
                      </a:r>
                    </a:p>
                  </a:txBody>
                  <a:tcPr/>
                </a:tc>
                <a:extLst>
                  <a:ext uri="{0D108BD9-81ED-4DB2-BD59-A6C34878D82A}">
                    <a16:rowId xmlns:a16="http://schemas.microsoft.com/office/drawing/2014/main" val="10002"/>
                  </a:ext>
                </a:extLst>
              </a:tr>
              <a:tr h="462280">
                <a:tc>
                  <a:txBody>
                    <a:bodyPr/>
                    <a:lstStyle/>
                    <a:p>
                      <a:pPr algn="ctr"/>
                      <a:r>
                        <a:rPr lang="en-US" dirty="0"/>
                        <a:t>4-5</a:t>
                      </a:r>
                    </a:p>
                  </a:txBody>
                  <a:tcPr/>
                </a:tc>
                <a:tc>
                  <a:txBody>
                    <a:bodyPr/>
                    <a:lstStyle/>
                    <a:p>
                      <a:pPr algn="ctr"/>
                      <a:r>
                        <a:rPr lang="en-US" dirty="0"/>
                        <a:t>640L-850L</a:t>
                      </a:r>
                    </a:p>
                  </a:txBody>
                  <a:tcPr/>
                </a:tc>
                <a:tc>
                  <a:txBody>
                    <a:bodyPr/>
                    <a:lstStyle/>
                    <a:p>
                      <a:pPr algn="ctr"/>
                      <a:r>
                        <a:rPr lang="en-US" dirty="0"/>
                        <a:t>740L-1010L</a:t>
                      </a:r>
                    </a:p>
                  </a:txBody>
                  <a:tcPr/>
                </a:tc>
                <a:extLst>
                  <a:ext uri="{0D108BD9-81ED-4DB2-BD59-A6C34878D82A}">
                    <a16:rowId xmlns:a16="http://schemas.microsoft.com/office/drawing/2014/main" val="10003"/>
                  </a:ext>
                </a:extLst>
              </a:tr>
              <a:tr h="370840">
                <a:tc>
                  <a:txBody>
                    <a:bodyPr/>
                    <a:lstStyle/>
                    <a:p>
                      <a:pPr algn="ctr"/>
                      <a:r>
                        <a:rPr lang="en-US" dirty="0"/>
                        <a:t>6-8</a:t>
                      </a:r>
                    </a:p>
                  </a:txBody>
                  <a:tcPr/>
                </a:tc>
                <a:tc>
                  <a:txBody>
                    <a:bodyPr/>
                    <a:lstStyle/>
                    <a:p>
                      <a:pPr algn="ctr"/>
                      <a:r>
                        <a:rPr lang="en-US" dirty="0"/>
                        <a:t>860L-1010L</a:t>
                      </a:r>
                    </a:p>
                  </a:txBody>
                  <a:tcPr/>
                </a:tc>
                <a:tc>
                  <a:txBody>
                    <a:bodyPr/>
                    <a:lstStyle/>
                    <a:p>
                      <a:pPr algn="ctr"/>
                      <a:r>
                        <a:rPr lang="en-US" dirty="0"/>
                        <a:t>925L-1185L</a:t>
                      </a:r>
                    </a:p>
                  </a:txBody>
                  <a:tcPr/>
                </a:tc>
                <a:extLst>
                  <a:ext uri="{0D108BD9-81ED-4DB2-BD59-A6C34878D82A}">
                    <a16:rowId xmlns:a16="http://schemas.microsoft.com/office/drawing/2014/main" val="10004"/>
                  </a:ext>
                </a:extLst>
              </a:tr>
              <a:tr h="370840">
                <a:tc>
                  <a:txBody>
                    <a:bodyPr/>
                    <a:lstStyle/>
                    <a:p>
                      <a:pPr algn="ctr"/>
                      <a:r>
                        <a:rPr lang="en-US" dirty="0"/>
                        <a:t>9-10</a:t>
                      </a:r>
                    </a:p>
                  </a:txBody>
                  <a:tcPr/>
                </a:tc>
                <a:tc>
                  <a:txBody>
                    <a:bodyPr/>
                    <a:lstStyle/>
                    <a:p>
                      <a:pPr algn="ctr"/>
                      <a:r>
                        <a:rPr lang="en-US" dirty="0"/>
                        <a:t>960L-1120L</a:t>
                      </a:r>
                    </a:p>
                  </a:txBody>
                  <a:tcPr/>
                </a:tc>
                <a:tc>
                  <a:txBody>
                    <a:bodyPr/>
                    <a:lstStyle/>
                    <a:p>
                      <a:pPr algn="ctr"/>
                      <a:r>
                        <a:rPr lang="en-US" dirty="0"/>
                        <a:t>1050L-1335L</a:t>
                      </a:r>
                    </a:p>
                  </a:txBody>
                  <a:tcPr/>
                </a:tc>
                <a:extLst>
                  <a:ext uri="{0D108BD9-81ED-4DB2-BD59-A6C34878D82A}">
                    <a16:rowId xmlns:a16="http://schemas.microsoft.com/office/drawing/2014/main" val="10005"/>
                  </a:ext>
                </a:extLst>
              </a:tr>
              <a:tr h="584200">
                <a:tc>
                  <a:txBody>
                    <a:bodyPr/>
                    <a:lstStyle/>
                    <a:p>
                      <a:pPr algn="ctr"/>
                      <a:r>
                        <a:rPr lang="en-US" dirty="0"/>
                        <a:t>11-CCR</a:t>
                      </a:r>
                    </a:p>
                  </a:txBody>
                  <a:tcPr/>
                </a:tc>
                <a:tc>
                  <a:txBody>
                    <a:bodyPr/>
                    <a:lstStyle/>
                    <a:p>
                      <a:pPr algn="ctr"/>
                      <a:r>
                        <a:rPr lang="en-US" dirty="0"/>
                        <a:t>1070L-1220L</a:t>
                      </a:r>
                    </a:p>
                  </a:txBody>
                  <a:tcPr/>
                </a:tc>
                <a:tc>
                  <a:txBody>
                    <a:bodyPr/>
                    <a:lstStyle/>
                    <a:p>
                      <a:pPr algn="ctr"/>
                      <a:r>
                        <a:rPr lang="en-US" dirty="0"/>
                        <a:t>1185L-1385L</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25401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D527-15FE-6D48-AF51-E840740245E6}"/>
              </a:ext>
            </a:extLst>
          </p:cNvPr>
          <p:cNvSpPr>
            <a:spLocks noGrp="1"/>
          </p:cNvSpPr>
          <p:nvPr>
            <p:ph type="title"/>
          </p:nvPr>
        </p:nvSpPr>
        <p:spPr/>
        <p:txBody>
          <a:bodyPr/>
          <a:lstStyle/>
          <a:p>
            <a:r>
              <a:rPr lang="en-US" dirty="0"/>
              <a:t>Prior Knowledge</a:t>
            </a:r>
          </a:p>
        </p:txBody>
      </p:sp>
      <p:sp>
        <p:nvSpPr>
          <p:cNvPr id="3" name="Content Placeholder 2">
            <a:extLst>
              <a:ext uri="{FF2B5EF4-FFF2-40B4-BE49-F238E27FC236}">
                <a16:creationId xmlns:a16="http://schemas.microsoft.com/office/drawing/2014/main" id="{7198E62F-B229-C042-B1F3-56652C3BAA3C}"/>
              </a:ext>
            </a:extLst>
          </p:cNvPr>
          <p:cNvSpPr>
            <a:spLocks noGrp="1"/>
          </p:cNvSpPr>
          <p:nvPr>
            <p:ph idx="1"/>
          </p:nvPr>
        </p:nvSpPr>
        <p:spPr/>
        <p:txBody>
          <a:bodyPr/>
          <a:lstStyle/>
          <a:p>
            <a:pPr marL="0" indent="0">
              <a:buNone/>
            </a:pPr>
            <a:r>
              <a:rPr lang="en-US" dirty="0"/>
              <a:t>Had high school students bring prior knowledge to bear on texts, not by previewing the content, but by associating the content with what they know through reasoning (</a:t>
            </a:r>
            <a:r>
              <a:rPr lang="en-US" dirty="0" err="1"/>
              <a:t>Hattan</a:t>
            </a:r>
            <a:r>
              <a:rPr lang="en-US" dirty="0"/>
              <a:t>, 2019)</a:t>
            </a:r>
          </a:p>
          <a:p>
            <a:r>
              <a:rPr lang="en-US" dirty="0"/>
              <a:t>Analogy (similarities—a cell is like a factory…)</a:t>
            </a:r>
          </a:p>
          <a:p>
            <a:r>
              <a:rPr lang="en-US" dirty="0"/>
              <a:t>Anomaly (discrepancies—in statistics, looking at outliers)</a:t>
            </a:r>
          </a:p>
          <a:p>
            <a:r>
              <a:rPr lang="en-US" dirty="0"/>
              <a:t>Antinomy (exclusivity—ruling out cases based on rules/whale is a mammal)</a:t>
            </a:r>
          </a:p>
          <a:p>
            <a:r>
              <a:rPr lang="en-US" dirty="0"/>
              <a:t>Antithesis (opposition—global warming)</a:t>
            </a:r>
          </a:p>
          <a:p>
            <a:pPr marL="0" indent="0">
              <a:buNone/>
            </a:pPr>
            <a:endParaRPr lang="en-US" dirty="0"/>
          </a:p>
        </p:txBody>
      </p:sp>
    </p:spTree>
    <p:extLst>
      <p:ext uri="{BB962C8B-B14F-4D97-AF65-F5344CB8AC3E}">
        <p14:creationId xmlns:p14="http://schemas.microsoft.com/office/powerpoint/2010/main" val="1671881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Knowledge</a:t>
            </a:r>
          </a:p>
        </p:txBody>
      </p:sp>
      <p:sp>
        <p:nvSpPr>
          <p:cNvPr id="3" name="Content Placeholder 2"/>
          <p:cNvSpPr>
            <a:spLocks noGrp="1"/>
          </p:cNvSpPr>
          <p:nvPr>
            <p:ph idx="1"/>
          </p:nvPr>
        </p:nvSpPr>
        <p:spPr>
          <a:xfrm>
            <a:off x="533400" y="1447800"/>
            <a:ext cx="8229600" cy="4876800"/>
          </a:xfrm>
        </p:spPr>
        <p:txBody>
          <a:bodyPr>
            <a:normAutofit fontScale="92500" lnSpcReduction="10000"/>
          </a:bodyPr>
          <a:lstStyle/>
          <a:p>
            <a:r>
              <a:rPr lang="en-US" dirty="0"/>
              <a:t>Don’t worry too much about whether the student knows about this text or content, but is there knowledge that the author assumes that the reader will have?</a:t>
            </a:r>
          </a:p>
          <a:p>
            <a:endParaRPr lang="en-US" dirty="0"/>
          </a:p>
          <a:p>
            <a:r>
              <a:rPr lang="en-US" dirty="0"/>
              <a:t>Does interpreting text depend on knowledge the student doesn’t have due to lack of experience or cultural differences?</a:t>
            </a:r>
          </a:p>
          <a:p>
            <a:endParaRPr lang="en-US" dirty="0"/>
          </a:p>
          <a:p>
            <a:r>
              <a:rPr lang="en-US" dirty="0"/>
              <a:t>What can you tell the student that will make interpretation of the text easier—without telling things that the text itself presents?</a:t>
            </a:r>
          </a:p>
          <a:p>
            <a:endParaRPr lang="en-US" dirty="0"/>
          </a:p>
          <a:p>
            <a:r>
              <a:rPr lang="en-US" dirty="0"/>
              <a:t>Are there things that a student might know that could help in interpretation but that they might not think to use? (cricket, baseball, games)</a:t>
            </a:r>
          </a:p>
          <a:p>
            <a:pPr marL="0" indent="0">
              <a:buNone/>
            </a:pPr>
            <a:endParaRPr lang="en-US" sz="2000" dirty="0"/>
          </a:p>
        </p:txBody>
      </p:sp>
    </p:spTree>
    <p:extLst>
      <p:ext uri="{BB962C8B-B14F-4D97-AF65-F5344CB8AC3E}">
        <p14:creationId xmlns:p14="http://schemas.microsoft.com/office/powerpoint/2010/main" val="2472240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Tell Vocabulary</a:t>
            </a:r>
          </a:p>
        </p:txBody>
      </p:sp>
      <p:sp>
        <p:nvSpPr>
          <p:cNvPr id="3" name="Content Placeholder 2"/>
          <p:cNvSpPr>
            <a:spLocks noGrp="1"/>
          </p:cNvSpPr>
          <p:nvPr>
            <p:ph idx="1"/>
          </p:nvPr>
        </p:nvSpPr>
        <p:spPr>
          <a:xfrm>
            <a:off x="457200" y="1447800"/>
            <a:ext cx="8229600" cy="4678363"/>
          </a:xfrm>
        </p:spPr>
        <p:txBody>
          <a:bodyPr>
            <a:noAutofit/>
          </a:bodyPr>
          <a:lstStyle/>
          <a:p>
            <a:r>
              <a:rPr lang="en-US" sz="2200" b="0" dirty="0"/>
              <a:t>Texts can be hard because of unfamiliar vocabulary (difference between academic vocabulary and key vocabulary in a text)</a:t>
            </a:r>
          </a:p>
          <a:p>
            <a:r>
              <a:rPr lang="en-US" sz="2200" dirty="0"/>
              <a:t>We teach vocabulary, but there are two major issues in vocabulary teaching: (1) building a lexicon; (2) enabling immediate understanding of text</a:t>
            </a:r>
          </a:p>
          <a:p>
            <a:r>
              <a:rPr lang="en-US" sz="2200" dirty="0"/>
              <a:t>We need to identify relatively high frequency (usefulness) words that kids won’t learn on their own from oral language to build lexicon (no matter what their immediate impact)</a:t>
            </a:r>
          </a:p>
          <a:p>
            <a:r>
              <a:rPr lang="en-US" sz="2200" dirty="0"/>
              <a:t>We need to identify words that students are not likely to know or that can’t be figured out easily that have high impact on reading comprehension (no matter their importance).</a:t>
            </a:r>
          </a:p>
          <a:p>
            <a:endParaRPr lang="en-US" sz="2200" b="0" dirty="0"/>
          </a:p>
          <a:p>
            <a:pPr marL="0" indent="0">
              <a:buNone/>
            </a:pPr>
            <a:endParaRPr lang="en-US" sz="2400" dirty="0"/>
          </a:p>
        </p:txBody>
      </p:sp>
    </p:spTree>
    <p:extLst>
      <p:ext uri="{BB962C8B-B14F-4D97-AF65-F5344CB8AC3E}">
        <p14:creationId xmlns:p14="http://schemas.microsoft.com/office/powerpoint/2010/main" val="1869266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do you teach?</a:t>
            </a:r>
          </a:p>
        </p:txBody>
      </p:sp>
      <p:sp>
        <p:nvSpPr>
          <p:cNvPr id="3" name="Content Placeholder 2"/>
          <p:cNvSpPr>
            <a:spLocks noGrp="1"/>
          </p:cNvSpPr>
          <p:nvPr>
            <p:ph idx="1"/>
          </p:nvPr>
        </p:nvSpPr>
        <p:spPr/>
        <p:txBody>
          <a:bodyPr/>
          <a:lstStyle/>
          <a:p>
            <a:pPr marL="0" indent="0">
              <a:buNone/>
            </a:pPr>
            <a:r>
              <a:rPr lang="en-US" dirty="0"/>
              <a:t>Photosynthesis may sound like a big word, but it's actually 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208857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do you teach?</a:t>
            </a:r>
          </a:p>
        </p:txBody>
      </p:sp>
      <p:sp>
        <p:nvSpPr>
          <p:cNvPr id="3" name="Content Placeholder 2"/>
          <p:cNvSpPr>
            <a:spLocks noGrp="1"/>
          </p:cNvSpPr>
          <p:nvPr>
            <p:ph idx="1"/>
          </p:nvPr>
        </p:nvSpPr>
        <p:spPr/>
        <p:txBody>
          <a:bodyPr/>
          <a:lstStyle/>
          <a:p>
            <a:pPr marL="0" indent="0">
              <a:buNone/>
            </a:pPr>
            <a:r>
              <a:rPr lang="en-US" dirty="0">
                <a:solidFill>
                  <a:srgbClr val="3366FF"/>
                </a:solidFill>
              </a:rPr>
              <a:t>Photosynthesis</a:t>
            </a:r>
            <a:r>
              <a:rPr lang="en-US" dirty="0"/>
              <a:t> may sound like a big word, but it's </a:t>
            </a:r>
            <a:r>
              <a:rPr lang="en-US" dirty="0">
                <a:solidFill>
                  <a:srgbClr val="000000"/>
                </a:solidFill>
              </a:rPr>
              <a:t>actually </a:t>
            </a:r>
            <a:r>
              <a:rPr lang="en-US" dirty="0"/>
              <a:t>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65740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lstStyle/>
          <a:p>
            <a:pPr marL="0" indent="0">
              <a:buNone/>
            </a:pPr>
            <a:r>
              <a:rPr lang="en-US" dirty="0"/>
              <a:t>Some scientists argued that these gases have heated up our atmosphere. They say global warming will </a:t>
            </a:r>
            <a:r>
              <a:rPr lang="en-US" dirty="0">
                <a:solidFill>
                  <a:srgbClr val="3366FF"/>
                </a:solidFill>
              </a:rPr>
              <a:t>affect</a:t>
            </a:r>
            <a:r>
              <a:rPr lang="en-US" dirty="0"/>
              <a:t> our climate so dramatically that </a:t>
            </a:r>
            <a:r>
              <a:rPr lang="en-US" dirty="0">
                <a:solidFill>
                  <a:srgbClr val="3366FF"/>
                </a:solidFill>
              </a:rPr>
              <a:t>glaciers</a:t>
            </a:r>
            <a:r>
              <a:rPr lang="en-US" dirty="0"/>
              <a:t> will melt and sea levels will rise. In addition, it is not just our atmosphere that can be polluted. Oil from spills often </a:t>
            </a:r>
            <a:r>
              <a:rPr lang="en-US" dirty="0">
                <a:solidFill>
                  <a:srgbClr val="3366FF"/>
                </a:solidFill>
              </a:rPr>
              <a:t>seeps</a:t>
            </a:r>
            <a:r>
              <a:rPr lang="en-US" dirty="0"/>
              <a:t> into the ocean.</a:t>
            </a:r>
          </a:p>
        </p:txBody>
      </p:sp>
    </p:spTree>
    <p:extLst>
      <p:ext uri="{BB962C8B-B14F-4D97-AF65-F5344CB8AC3E}">
        <p14:creationId xmlns:p14="http://schemas.microsoft.com/office/powerpoint/2010/main" val="1974404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normAutofit/>
          </a:bodyPr>
          <a:lstStyle/>
          <a:p>
            <a:pPr marL="0" indent="0">
              <a:buNone/>
            </a:pPr>
            <a:r>
              <a:rPr lang="en-US" dirty="0"/>
              <a:t>	I can never forget the scene that met us. Between us and the Barrier was a lane of some fifty yards wide, a seething cauldron. Bergs were calving off as we watched: and capsizing: and hitting other bergs, splitting into two and falling apart. The Killers filled the whole place. Looking downwards into a hole between our berg and the next, a hole not bigger than a small room, we saw at least six whales. They were so crowded that they could only lie so as to get their snouts out of the water and my memory is that their snouts were bottle-nosed. At this moment our berg split into two parts and we hastily retreated to the lower and safer floes. </a:t>
            </a:r>
          </a:p>
        </p:txBody>
      </p:sp>
    </p:spTree>
    <p:extLst>
      <p:ext uri="{BB962C8B-B14F-4D97-AF65-F5344CB8AC3E}">
        <p14:creationId xmlns:p14="http://schemas.microsoft.com/office/powerpoint/2010/main" val="979265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normAutofit/>
          </a:bodyPr>
          <a:lstStyle/>
          <a:p>
            <a:pPr marL="0" indent="0">
              <a:buNone/>
            </a:pPr>
            <a:r>
              <a:rPr lang="en-US" dirty="0"/>
              <a:t>	I can never forget the scene that met us. Between us and the Barrier was a</a:t>
            </a:r>
            <a:r>
              <a:rPr lang="en-US" dirty="0">
                <a:solidFill>
                  <a:srgbClr val="00B0F0"/>
                </a:solidFill>
              </a:rPr>
              <a:t> </a:t>
            </a:r>
            <a:r>
              <a:rPr lang="en-US" dirty="0">
                <a:solidFill>
                  <a:srgbClr val="3366FF"/>
                </a:solidFill>
              </a:rPr>
              <a:t>lane </a:t>
            </a:r>
            <a:r>
              <a:rPr lang="en-US" dirty="0"/>
              <a:t>of some fifty yards wide, a </a:t>
            </a:r>
            <a:r>
              <a:rPr lang="en-US" dirty="0">
                <a:solidFill>
                  <a:srgbClr val="3366FF"/>
                </a:solidFill>
              </a:rPr>
              <a:t>seething cauldron</a:t>
            </a:r>
            <a:r>
              <a:rPr lang="en-US" dirty="0"/>
              <a:t>. </a:t>
            </a:r>
            <a:r>
              <a:rPr lang="en-US" dirty="0">
                <a:solidFill>
                  <a:srgbClr val="3366FF"/>
                </a:solidFill>
              </a:rPr>
              <a:t>Bergs</a:t>
            </a:r>
            <a:r>
              <a:rPr lang="en-US" dirty="0"/>
              <a:t> were </a:t>
            </a:r>
            <a:r>
              <a:rPr lang="en-US" dirty="0">
                <a:solidFill>
                  <a:srgbClr val="3366FF"/>
                </a:solidFill>
              </a:rPr>
              <a:t>calving</a:t>
            </a:r>
            <a:r>
              <a:rPr lang="en-US" dirty="0"/>
              <a:t> off as we watched: and </a:t>
            </a:r>
            <a:r>
              <a:rPr lang="en-US" dirty="0">
                <a:solidFill>
                  <a:srgbClr val="3366FF"/>
                </a:solidFill>
              </a:rPr>
              <a:t>capsizing: </a:t>
            </a:r>
            <a:r>
              <a:rPr lang="en-US" dirty="0"/>
              <a:t>and hitting other bergs, splitting into two and falling apart. The </a:t>
            </a:r>
            <a:r>
              <a:rPr lang="en-US" dirty="0">
                <a:solidFill>
                  <a:srgbClr val="3366FF"/>
                </a:solidFill>
              </a:rPr>
              <a:t>Killers</a:t>
            </a:r>
            <a:r>
              <a:rPr lang="en-US" dirty="0"/>
              <a:t> filled the whole place. Looking downwards into a hole between our berg and the next, a hole not bigger than a small room, we saw at least six whales. They were so crowded that they could only lie so as to get their snouts out of the water and my memory is that their snouts were bottle-nosed. At this moment our berg split into two parts and we hastily retreated to the lower and safer </a:t>
            </a:r>
            <a:r>
              <a:rPr lang="en-US" dirty="0">
                <a:solidFill>
                  <a:srgbClr val="3366FF"/>
                </a:solidFill>
              </a:rPr>
              <a:t>floes. </a:t>
            </a:r>
          </a:p>
        </p:txBody>
      </p:sp>
    </p:spTree>
    <p:extLst>
      <p:ext uri="{BB962C8B-B14F-4D97-AF65-F5344CB8AC3E}">
        <p14:creationId xmlns:p14="http://schemas.microsoft.com/office/powerpoint/2010/main" val="1428492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56FF-DB74-AA45-A1A8-D41A07823E34}"/>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4F2855D7-ADCB-8049-B9FB-7DC55B9D2327}"/>
              </a:ext>
            </a:extLst>
          </p:cNvPr>
          <p:cNvSpPr>
            <a:spLocks noGrp="1"/>
          </p:cNvSpPr>
          <p:nvPr>
            <p:ph idx="1"/>
          </p:nvPr>
        </p:nvSpPr>
        <p:spPr/>
        <p:txBody>
          <a:bodyPr/>
          <a:lstStyle/>
          <a:p>
            <a:r>
              <a:rPr lang="en-US" dirty="0"/>
              <a:t>Research shows that vocabulary knowledge increases in importance as students advance through school</a:t>
            </a:r>
          </a:p>
          <a:p>
            <a:r>
              <a:rPr lang="en-US" dirty="0"/>
              <a:t>By high school, vocabulary knowledge predicts a large amount of the variation in reading comprehension</a:t>
            </a:r>
          </a:p>
          <a:p>
            <a:r>
              <a:rPr lang="en-US" dirty="0"/>
              <a:t>Studies show that vocabulary instruction (and incidental learning of vocabulary) are related to growth in reading comprehension ability</a:t>
            </a:r>
          </a:p>
          <a:p>
            <a:r>
              <a:rPr lang="en-US" dirty="0"/>
              <a:t>Vocabulary is both an index of language knowledge and of domain or world knowledge (prior knowledge)</a:t>
            </a:r>
          </a:p>
        </p:txBody>
      </p:sp>
    </p:spTree>
    <p:extLst>
      <p:ext uri="{BB962C8B-B14F-4D97-AF65-F5344CB8AC3E}">
        <p14:creationId xmlns:p14="http://schemas.microsoft.com/office/powerpoint/2010/main" val="2353529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56FF-DB74-AA45-A1A8-D41A07823E34}"/>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4F2855D7-ADCB-8049-B9FB-7DC55B9D2327}"/>
              </a:ext>
            </a:extLst>
          </p:cNvPr>
          <p:cNvSpPr>
            <a:spLocks noGrp="1"/>
          </p:cNvSpPr>
          <p:nvPr>
            <p:ph idx="1"/>
          </p:nvPr>
        </p:nvSpPr>
        <p:spPr/>
        <p:txBody>
          <a:bodyPr/>
          <a:lstStyle/>
          <a:p>
            <a:pPr marL="0" indent="0">
              <a:buNone/>
            </a:pPr>
            <a:r>
              <a:rPr lang="en-US" dirty="0"/>
              <a:t>Successful vocabulary instruction has been found to include the following features:</a:t>
            </a:r>
          </a:p>
          <a:p>
            <a:pPr marL="0" indent="0">
              <a:buNone/>
            </a:pPr>
            <a:endParaRPr lang="en-US" dirty="0"/>
          </a:p>
          <a:p>
            <a:pPr marL="457200" indent="-457200">
              <a:buFont typeface="+mj-lt"/>
              <a:buAutoNum type="arabicPeriod"/>
            </a:pPr>
            <a:r>
              <a:rPr lang="en-US" dirty="0"/>
              <a:t>Rich definition</a:t>
            </a:r>
          </a:p>
          <a:p>
            <a:pPr marL="457200" indent="-457200">
              <a:buFont typeface="+mj-lt"/>
              <a:buAutoNum type="arabicPeriod"/>
            </a:pPr>
            <a:r>
              <a:rPr lang="en-US" dirty="0"/>
              <a:t>Consideration of relationships among words</a:t>
            </a:r>
          </a:p>
          <a:p>
            <a:pPr marL="457200" indent="-457200">
              <a:buFont typeface="+mj-lt"/>
              <a:buAutoNum type="arabicPeriod"/>
            </a:pPr>
            <a:r>
              <a:rPr lang="en-US" dirty="0"/>
              <a:t>Use in reading, writing, speaking, listening, visual representations</a:t>
            </a:r>
          </a:p>
          <a:p>
            <a:pPr marL="457200" indent="-457200">
              <a:buFont typeface="+mj-lt"/>
              <a:buAutoNum type="arabicPeriod"/>
            </a:pPr>
            <a:r>
              <a:rPr lang="en-US" dirty="0"/>
              <a:t>Connecting to real life</a:t>
            </a:r>
          </a:p>
          <a:p>
            <a:pPr marL="457200" indent="-457200">
              <a:buFont typeface="+mj-lt"/>
              <a:buAutoNum type="arabicPeriod"/>
            </a:pPr>
            <a:r>
              <a:rPr lang="en-US" dirty="0"/>
              <a:t>Frequent review</a:t>
            </a:r>
          </a:p>
          <a:p>
            <a:pPr marL="457200" indent="-457200">
              <a:buFont typeface="+mj-lt"/>
              <a:buAutoNum type="arabicPeriod"/>
            </a:pPr>
            <a:endParaRPr lang="en-US" dirty="0"/>
          </a:p>
          <a:p>
            <a:pPr marL="0" indent="0">
              <a:buNone/>
            </a:pPr>
            <a:r>
              <a:rPr lang="en-US" dirty="0"/>
              <a:t> </a:t>
            </a:r>
          </a:p>
        </p:txBody>
      </p:sp>
    </p:spTree>
    <p:extLst>
      <p:ext uri="{BB962C8B-B14F-4D97-AF65-F5344CB8AC3E}">
        <p14:creationId xmlns:p14="http://schemas.microsoft.com/office/powerpoint/2010/main" val="104396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Standards assign higher difficulty levels in grades 2-12</a:t>
            </a:r>
          </a:p>
        </p:txBody>
      </p:sp>
      <p:sp>
        <p:nvSpPr>
          <p:cNvPr id="3" name="Content Placeholder 2"/>
          <p:cNvSpPr>
            <a:spLocks noGrp="1"/>
          </p:cNvSpPr>
          <p:nvPr>
            <p:ph idx="1"/>
          </p:nvPr>
        </p:nvSpPr>
        <p:spPr>
          <a:xfrm>
            <a:off x="457200" y="1752600"/>
            <a:ext cx="8229600" cy="4724400"/>
          </a:xfrm>
        </p:spPr>
        <p:txBody>
          <a:bodyPr>
            <a:normAutofit/>
          </a:bodyPr>
          <a:lstStyle/>
          <a:p>
            <a:pPr>
              <a:buFont typeface="Arial" pitchFamily="34" charset="0"/>
              <a:buChar char="•"/>
            </a:pPr>
            <a:r>
              <a:rPr lang="en-US" sz="2200" dirty="0"/>
              <a:t>ATOS, Degrees of Reading Power, Flesch-Kincaid, Lexiles, Reading Maturity, Source Reader</a:t>
            </a:r>
          </a:p>
          <a:p>
            <a:pPr>
              <a:buFont typeface="Arial" pitchFamily="34" charset="0"/>
              <a:buChar char="•"/>
            </a:pPr>
            <a:r>
              <a:rPr lang="en-US" sz="2200" b="0" dirty="0"/>
              <a:t>Set higher than in the past” (but </a:t>
            </a:r>
            <a:r>
              <a:rPr lang="en-US" sz="2200" dirty="0"/>
              <a:t>not in grades K-1)</a:t>
            </a:r>
            <a:endParaRPr lang="en-US" sz="2200" b="0" dirty="0"/>
          </a:p>
          <a:p>
            <a:pPr>
              <a:buFont typeface="Arial" pitchFamily="34" charset="0"/>
              <a:buChar char="•"/>
            </a:pPr>
            <a:endParaRPr lang="en-US" sz="2200" b="0" dirty="0"/>
          </a:p>
          <a:p>
            <a:pPr>
              <a:buFont typeface="Arial" pitchFamily="34" charset="0"/>
              <a:buChar char="•"/>
            </a:pPr>
            <a:endParaRPr lang="en-US" sz="2200" b="0" dirty="0"/>
          </a:p>
          <a:p>
            <a:pPr marL="0" indent="0"/>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458280427"/>
              </p:ext>
            </p:extLst>
          </p:nvPr>
        </p:nvGraphicFramePr>
        <p:xfrm>
          <a:off x="609600" y="3222979"/>
          <a:ext cx="7696200" cy="3657599"/>
        </p:xfrm>
        <a:graphic>
          <a:graphicData uri="http://schemas.openxmlformats.org/drawingml/2006/table">
            <a:tbl>
              <a:tblPr/>
              <a:tblGrid>
                <a:gridCol w="2440259">
                  <a:extLst>
                    <a:ext uri="{9D8B030D-6E8A-4147-A177-3AD203B41FA5}">
                      <a16:colId xmlns:a16="http://schemas.microsoft.com/office/drawing/2014/main" val="20000"/>
                    </a:ext>
                  </a:extLst>
                </a:gridCol>
                <a:gridCol w="2716637">
                  <a:extLst>
                    <a:ext uri="{9D8B030D-6E8A-4147-A177-3AD203B41FA5}">
                      <a16:colId xmlns:a16="http://schemas.microsoft.com/office/drawing/2014/main" val="20001"/>
                    </a:ext>
                  </a:extLst>
                </a:gridCol>
                <a:gridCol w="2539304">
                  <a:extLst>
                    <a:ext uri="{9D8B030D-6E8A-4147-A177-3AD203B41FA5}">
                      <a16:colId xmlns:a16="http://schemas.microsoft.com/office/drawing/2014/main" val="20002"/>
                    </a:ext>
                  </a:extLst>
                </a:gridCol>
              </a:tblGrid>
              <a:tr h="1593021">
                <a:tc>
                  <a:txBody>
                    <a:bodyPr/>
                    <a:lstStyle/>
                    <a:p>
                      <a:pPr marL="142875" algn="ctr">
                        <a:spcBef>
                          <a:spcPts val="0"/>
                        </a:spcBef>
                        <a:spcAft>
                          <a:spcPts val="0"/>
                        </a:spcAft>
                      </a:pPr>
                      <a:endParaRPr lang="en-US" sz="1600" b="1"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0" marR="0" algn="ctr">
                        <a:lnSpc>
                          <a:spcPts val="600"/>
                        </a:lnSpc>
                        <a:spcBef>
                          <a:spcPts val="5"/>
                        </a:spcBef>
                        <a:spcAft>
                          <a:spcPts val="0"/>
                        </a:spcAft>
                      </a:pPr>
                      <a:br>
                        <a:rPr lang="en-US" sz="1600" dirty="0">
                          <a:effectLst/>
                        </a:rPr>
                      </a:br>
                      <a:endParaRPr lang="en-US" sz="1600" dirty="0">
                        <a:effectLst/>
                      </a:endParaRPr>
                    </a:p>
                    <a:p>
                      <a:pPr marL="0" marR="228600" algn="ctr">
                        <a:spcBef>
                          <a:spcPts val="0"/>
                        </a:spcBef>
                        <a:spcAft>
                          <a:spcPts val="0"/>
                        </a:spcAft>
                      </a:pPr>
                      <a:r>
                        <a:rPr lang="en-US" sz="1600" b="1" dirty="0" err="1">
                          <a:effectLst/>
                        </a:rPr>
                        <a:t>F</a:t>
                      </a:r>
                      <a:r>
                        <a:rPr lang="en-US" sz="1600" b="1" spc="-5" dirty="0" err="1">
                          <a:effectLst/>
                        </a:rPr>
                        <a:t>l</a:t>
                      </a:r>
                      <a:r>
                        <a:rPr lang="en-US" sz="1600" b="1" dirty="0" err="1">
                          <a:effectLst/>
                        </a:rPr>
                        <a:t>esc</a:t>
                      </a:r>
                      <a:r>
                        <a:rPr lang="en-US" sz="1600" b="1" spc="10" dirty="0" err="1">
                          <a:effectLst/>
                        </a:rPr>
                        <a:t>h</a:t>
                      </a:r>
                      <a:r>
                        <a:rPr lang="en-US" sz="1600" b="1" dirty="0">
                          <a:effectLst/>
                        </a:rPr>
                        <a:t>-</a:t>
                      </a:r>
                      <a:endParaRPr lang="en-US" sz="1600" dirty="0">
                        <a:effectLst/>
                      </a:endParaRPr>
                    </a:p>
                    <a:p>
                      <a:pPr marL="0" marR="245110" algn="ctr">
                        <a:spcBef>
                          <a:spcPts val="0"/>
                        </a:spcBef>
                        <a:spcAft>
                          <a:spcPts val="0"/>
                        </a:spcAft>
                      </a:pPr>
                      <a:r>
                        <a:rPr lang="en-US" sz="1600" b="1" spc="-5" dirty="0">
                          <a:effectLst/>
                        </a:rPr>
                        <a:t>Ki</a:t>
                      </a:r>
                      <a:r>
                        <a:rPr lang="en-US" sz="1600" b="1" spc="5" dirty="0">
                          <a:effectLst/>
                        </a:rPr>
                        <a:t>nc</a:t>
                      </a:r>
                      <a:r>
                        <a:rPr lang="en-US" sz="1600" b="1" dirty="0">
                          <a:effectLst/>
                        </a:rPr>
                        <a:t>a</a:t>
                      </a:r>
                      <a:r>
                        <a:rPr lang="en-US" sz="1600" b="1" spc="-5" dirty="0">
                          <a:effectLst/>
                        </a:rPr>
                        <a:t>i</a:t>
                      </a:r>
                      <a:r>
                        <a:rPr lang="en-US" sz="1600" b="1" dirty="0">
                          <a:effectLst/>
                        </a:rPr>
                        <a:t>d</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0" marR="0" algn="ctr">
                        <a:lnSpc>
                          <a:spcPts val="600"/>
                        </a:lnSpc>
                        <a:spcBef>
                          <a:spcPts val="5"/>
                        </a:spcBef>
                        <a:spcAft>
                          <a:spcPts val="0"/>
                        </a:spcAft>
                      </a:pPr>
                      <a:br>
                        <a:rPr lang="en-US" sz="1600" dirty="0">
                          <a:effectLst/>
                        </a:rPr>
                      </a:br>
                      <a:endParaRPr lang="en-US" sz="1600" dirty="0">
                        <a:effectLst/>
                      </a:endParaRPr>
                    </a:p>
                    <a:p>
                      <a:pPr marL="110490" marR="99695" algn="ctr">
                        <a:spcBef>
                          <a:spcPts val="0"/>
                        </a:spcBef>
                        <a:spcAft>
                          <a:spcPts val="0"/>
                        </a:spcAft>
                      </a:pPr>
                      <a:r>
                        <a:rPr lang="en-US" sz="1600" b="1" dirty="0">
                          <a:effectLst/>
                        </a:rPr>
                        <a:t>T</a:t>
                      </a:r>
                      <a:r>
                        <a:rPr lang="en-US" sz="1600" b="1" spc="5" dirty="0">
                          <a:effectLst/>
                        </a:rPr>
                        <a:t>h</a:t>
                      </a:r>
                      <a:r>
                        <a:rPr lang="en-US" sz="1600" b="1" dirty="0">
                          <a:effectLst/>
                        </a:rPr>
                        <a:t>e</a:t>
                      </a:r>
                      <a:r>
                        <a:rPr lang="en-US" sz="1600" b="1" spc="-10" dirty="0">
                          <a:effectLst/>
                        </a:rPr>
                        <a:t> </a:t>
                      </a:r>
                      <a:r>
                        <a:rPr lang="en-US" sz="1600" b="1" dirty="0" err="1">
                          <a:effectLst/>
                        </a:rPr>
                        <a:t>Lex</a:t>
                      </a:r>
                      <a:r>
                        <a:rPr lang="en-US" sz="1600" b="1" spc="-5" dirty="0" err="1">
                          <a:effectLst/>
                        </a:rPr>
                        <a:t>il</a:t>
                      </a:r>
                      <a:r>
                        <a:rPr lang="en-US" sz="1600" b="1" dirty="0" err="1">
                          <a:effectLst/>
                        </a:rPr>
                        <a:t>e</a:t>
                      </a:r>
                      <a:endParaRPr lang="en-US" sz="1600" dirty="0">
                        <a:effectLst/>
                      </a:endParaRPr>
                    </a:p>
                    <a:p>
                      <a:pPr marL="41275" marR="29845" algn="ctr">
                        <a:spcBef>
                          <a:spcPts val="15"/>
                        </a:spcBef>
                        <a:spcAft>
                          <a:spcPts val="0"/>
                        </a:spcAft>
                      </a:pPr>
                      <a:r>
                        <a:rPr lang="en-US" sz="1600" b="1" dirty="0">
                          <a:effectLst/>
                        </a:rPr>
                        <a:t>F</a:t>
                      </a:r>
                      <a:r>
                        <a:rPr lang="en-US" sz="1600" b="1" spc="5" dirty="0">
                          <a:effectLst/>
                        </a:rPr>
                        <a:t>r</a:t>
                      </a:r>
                      <a:r>
                        <a:rPr lang="en-US" sz="1600" b="1" dirty="0">
                          <a:effectLst/>
                        </a:rPr>
                        <a:t>a</a:t>
                      </a:r>
                      <a:r>
                        <a:rPr lang="en-US" sz="1600" b="1" spc="5" dirty="0">
                          <a:effectLst/>
                        </a:rPr>
                        <a:t>m</a:t>
                      </a:r>
                      <a:r>
                        <a:rPr lang="en-US" sz="1600" b="1" dirty="0">
                          <a:effectLst/>
                        </a:rPr>
                        <a:t>ew</a:t>
                      </a:r>
                      <a:r>
                        <a:rPr lang="en-US" sz="1600" b="1" spc="5" dirty="0">
                          <a:effectLst/>
                        </a:rPr>
                        <a:t>or</a:t>
                      </a:r>
                      <a:r>
                        <a:rPr lang="en-US" sz="1600" b="1" spc="10" dirty="0">
                          <a:effectLst/>
                        </a:rPr>
                        <a:t>k</a:t>
                      </a:r>
                      <a:r>
                        <a:rPr lang="en-US" sz="1600" b="1" dirty="0">
                          <a:effectLst/>
                        </a:rPr>
                        <a:t>®</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extLst>
                  <a:ext uri="{0D108BD9-81ED-4DB2-BD59-A6C34878D82A}">
                    <a16:rowId xmlns:a16="http://schemas.microsoft.com/office/drawing/2014/main" val="10000"/>
                  </a:ext>
                </a:extLst>
              </a:tr>
              <a:tr h="412552">
                <a:tc>
                  <a:txBody>
                    <a:bodyPr/>
                    <a:lstStyle/>
                    <a:p>
                      <a:pPr marL="156210" algn="ctr">
                        <a:lnSpc>
                          <a:spcPts val="1225"/>
                        </a:lnSpc>
                        <a:spcBef>
                          <a:spcPts val="0"/>
                        </a:spcBef>
                        <a:spcAft>
                          <a:spcPts val="0"/>
                        </a:spcAft>
                      </a:pPr>
                      <a:endParaRPr lang="en-US" sz="1600" b="1" dirty="0">
                        <a:effectLst/>
                      </a:endParaRPr>
                    </a:p>
                    <a:p>
                      <a:pPr marL="156210" algn="ctr">
                        <a:lnSpc>
                          <a:spcPts val="1225"/>
                        </a:lnSpc>
                        <a:spcBef>
                          <a:spcPts val="0"/>
                        </a:spcBef>
                        <a:spcAft>
                          <a:spcPts val="0"/>
                        </a:spcAft>
                      </a:pPr>
                      <a:r>
                        <a:rPr lang="en-US" sz="1600" b="1" dirty="0">
                          <a:effectLst/>
                        </a:rPr>
                        <a:t>2nd</a:t>
                      </a:r>
                      <a:r>
                        <a:rPr lang="en-US" sz="1600" b="1" spc="70" dirty="0">
                          <a:effectLst/>
                        </a:rPr>
                        <a:t> </a:t>
                      </a:r>
                      <a:r>
                        <a:rPr lang="en-US" sz="1600" b="1" dirty="0">
                          <a:effectLst/>
                        </a:rPr>
                        <a:t>–</a:t>
                      </a:r>
                      <a:r>
                        <a:rPr lang="en-US" sz="1600" b="1" spc="-5" dirty="0">
                          <a:effectLst/>
                        </a:rPr>
                        <a:t> </a:t>
                      </a:r>
                      <a:r>
                        <a:rPr lang="en-US" sz="1600" b="1" dirty="0">
                          <a:effectLst/>
                        </a:rPr>
                        <a:t>3</a:t>
                      </a:r>
                      <a:r>
                        <a:rPr lang="en-US" sz="1600" b="1" spc="5" baseline="30000" dirty="0">
                          <a:effectLst/>
                        </a:rPr>
                        <a:t>r</a:t>
                      </a:r>
                      <a:r>
                        <a:rPr lang="en-US" sz="1600" b="1" baseline="30000" dirty="0">
                          <a:effectLst/>
                        </a:rPr>
                        <a:t>d</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rPr>
                        <a:t>1.98</a:t>
                      </a:r>
                      <a:r>
                        <a:rPr lang="en-US" sz="1600" b="1" spc="-20" dirty="0">
                          <a:effectLst/>
                        </a:rPr>
                        <a:t> </a:t>
                      </a:r>
                      <a:r>
                        <a:rPr lang="en-US" sz="1600" b="1" dirty="0">
                          <a:effectLst/>
                        </a:rPr>
                        <a:t>–</a:t>
                      </a:r>
                      <a:r>
                        <a:rPr lang="en-US" sz="1600" b="1" spc="10" dirty="0">
                          <a:effectLst/>
                        </a:rPr>
                        <a:t>5</a:t>
                      </a:r>
                      <a:r>
                        <a:rPr lang="en-US" sz="1600" b="1" dirty="0">
                          <a:effectLst/>
                        </a:rPr>
                        <a:t>.34</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a:effectLst/>
                        </a:rPr>
                        <a:t>420</a:t>
                      </a:r>
                      <a:r>
                        <a:rPr lang="en-US" sz="1600" b="1" spc="-15">
                          <a:effectLst/>
                        </a:rPr>
                        <a:t> </a:t>
                      </a:r>
                      <a:r>
                        <a:rPr lang="en-US" sz="1600" b="1">
                          <a:effectLst/>
                        </a:rPr>
                        <a:t>–</a:t>
                      </a:r>
                      <a:r>
                        <a:rPr lang="en-US" sz="1600" b="1" spc="-5">
                          <a:effectLst/>
                        </a:rPr>
                        <a:t> </a:t>
                      </a:r>
                      <a:r>
                        <a:rPr lang="en-US" sz="1600" b="1">
                          <a:effectLst/>
                        </a:rPr>
                        <a:t>8</a:t>
                      </a:r>
                      <a:r>
                        <a:rPr lang="en-US" sz="1600" b="1" spc="10">
                          <a:effectLst/>
                        </a:rPr>
                        <a:t>2</a:t>
                      </a:r>
                      <a:r>
                        <a:rPr lang="en-US" sz="1600" b="1">
                          <a:effectLst/>
                        </a:rPr>
                        <a:t>0</a:t>
                      </a:r>
                      <a:endParaRPr lang="en-US" sz="160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12552">
                <a:tc>
                  <a:txBody>
                    <a:bodyPr/>
                    <a:lstStyle/>
                    <a:p>
                      <a:pPr marL="185420" algn="ctr">
                        <a:lnSpc>
                          <a:spcPts val="1220"/>
                        </a:lnSpc>
                        <a:spcBef>
                          <a:spcPts val="0"/>
                        </a:spcBef>
                        <a:spcAft>
                          <a:spcPts val="0"/>
                        </a:spcAft>
                      </a:pPr>
                      <a:endParaRPr lang="en-US" sz="1600" b="1" dirty="0">
                        <a:effectLst/>
                      </a:endParaRPr>
                    </a:p>
                    <a:p>
                      <a:pPr marL="185420" algn="ctr">
                        <a:lnSpc>
                          <a:spcPts val="1220"/>
                        </a:lnSpc>
                        <a:spcBef>
                          <a:spcPts val="0"/>
                        </a:spcBef>
                        <a:spcAft>
                          <a:spcPts val="0"/>
                        </a:spcAft>
                      </a:pPr>
                      <a:r>
                        <a:rPr lang="en-US" sz="1600" b="1" dirty="0">
                          <a:effectLst/>
                        </a:rPr>
                        <a:t>4</a:t>
                      </a:r>
                      <a:r>
                        <a:rPr lang="en-US" sz="1600" b="1" spc="5" dirty="0">
                          <a:effectLst/>
                        </a:rPr>
                        <a:t>t</a:t>
                      </a:r>
                      <a:r>
                        <a:rPr lang="en-US" sz="1600" b="1" dirty="0">
                          <a:effectLst/>
                        </a:rPr>
                        <a:t>h</a:t>
                      </a:r>
                      <a:r>
                        <a:rPr lang="en-US" sz="1600" b="1" spc="70" dirty="0">
                          <a:effectLst/>
                        </a:rPr>
                        <a:t> </a:t>
                      </a:r>
                      <a:r>
                        <a:rPr lang="en-US" sz="1600" b="1" dirty="0">
                          <a:effectLst/>
                        </a:rPr>
                        <a:t>–</a:t>
                      </a:r>
                      <a:r>
                        <a:rPr lang="en-US" sz="1600" b="1" spc="-5" dirty="0">
                          <a:effectLst/>
                        </a:rPr>
                        <a:t> </a:t>
                      </a:r>
                      <a:r>
                        <a:rPr lang="en-US" sz="1600" b="1" dirty="0">
                          <a:effectLst/>
                        </a:rPr>
                        <a:t>5</a:t>
                      </a:r>
                      <a:r>
                        <a:rPr lang="en-US" sz="1600" b="1" spc="5" baseline="30000" dirty="0">
                          <a:effectLst/>
                        </a:rPr>
                        <a:t>th</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rPr>
                        <a:t>4.51</a:t>
                      </a:r>
                      <a:r>
                        <a:rPr lang="en-US" sz="1600" b="1" spc="-20" dirty="0">
                          <a:effectLst/>
                        </a:rPr>
                        <a:t> </a:t>
                      </a:r>
                      <a:r>
                        <a:rPr lang="en-US" sz="1600" b="1" dirty="0">
                          <a:effectLst/>
                        </a:rPr>
                        <a:t>–</a:t>
                      </a:r>
                      <a:r>
                        <a:rPr lang="en-US" sz="1600" b="1" spc="10" dirty="0">
                          <a:effectLst/>
                        </a:rPr>
                        <a:t>7</a:t>
                      </a:r>
                      <a:r>
                        <a:rPr lang="en-US" sz="1600" b="1" dirty="0">
                          <a:effectLst/>
                        </a:rPr>
                        <a:t>.73</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dirty="0">
                          <a:effectLst/>
                        </a:rPr>
                        <a:t>740</a:t>
                      </a:r>
                      <a:r>
                        <a:rPr lang="en-US" sz="1600" b="1" spc="-15" dirty="0">
                          <a:effectLst/>
                        </a:rPr>
                        <a:t> </a:t>
                      </a:r>
                      <a:r>
                        <a:rPr lang="en-US" sz="1600" b="1" dirty="0">
                          <a:effectLst/>
                        </a:rPr>
                        <a:t>–</a:t>
                      </a:r>
                      <a:r>
                        <a:rPr lang="en-US" sz="1600" b="1" spc="-5" dirty="0">
                          <a:effectLst/>
                        </a:rPr>
                        <a:t> </a:t>
                      </a:r>
                      <a:r>
                        <a:rPr lang="en-US" sz="1600" b="1" dirty="0">
                          <a:effectLst/>
                        </a:rPr>
                        <a:t>1</a:t>
                      </a:r>
                      <a:r>
                        <a:rPr lang="en-US" sz="1600" b="1" spc="10" dirty="0">
                          <a:effectLst/>
                        </a:rPr>
                        <a:t>0</a:t>
                      </a:r>
                      <a:r>
                        <a:rPr lang="en-US" sz="1600" b="1" dirty="0">
                          <a:effectLst/>
                        </a:rPr>
                        <a:t>10</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414370">
                <a:tc>
                  <a:txBody>
                    <a:bodyPr/>
                    <a:lstStyle/>
                    <a:p>
                      <a:pPr marL="185420" algn="ctr">
                        <a:lnSpc>
                          <a:spcPts val="1230"/>
                        </a:lnSpc>
                        <a:spcBef>
                          <a:spcPts val="0"/>
                        </a:spcBef>
                        <a:spcAft>
                          <a:spcPts val="0"/>
                        </a:spcAft>
                      </a:pPr>
                      <a:endParaRPr lang="en-US" sz="1600" b="1" dirty="0">
                        <a:effectLst/>
                      </a:endParaRPr>
                    </a:p>
                    <a:p>
                      <a:pPr marL="185420" algn="ctr">
                        <a:lnSpc>
                          <a:spcPts val="1230"/>
                        </a:lnSpc>
                        <a:spcBef>
                          <a:spcPts val="0"/>
                        </a:spcBef>
                        <a:spcAft>
                          <a:spcPts val="0"/>
                        </a:spcAft>
                      </a:pPr>
                      <a:r>
                        <a:rPr lang="en-US" sz="1600" b="1" dirty="0">
                          <a:effectLst/>
                        </a:rPr>
                        <a:t>6</a:t>
                      </a:r>
                      <a:r>
                        <a:rPr lang="en-US" sz="1600" b="1" spc="5" dirty="0">
                          <a:effectLst/>
                        </a:rPr>
                        <a:t>t</a:t>
                      </a:r>
                      <a:r>
                        <a:rPr lang="en-US" sz="1600" b="1" dirty="0">
                          <a:effectLst/>
                        </a:rPr>
                        <a:t>h</a:t>
                      </a:r>
                      <a:r>
                        <a:rPr lang="en-US" sz="1600" b="1" spc="70" dirty="0">
                          <a:effectLst/>
                        </a:rPr>
                        <a:t> </a:t>
                      </a:r>
                      <a:r>
                        <a:rPr lang="en-US" sz="1600" b="1" dirty="0">
                          <a:effectLst/>
                        </a:rPr>
                        <a:t>–</a:t>
                      </a:r>
                      <a:r>
                        <a:rPr lang="en-US" sz="1600" b="1" spc="-5" dirty="0">
                          <a:effectLst/>
                        </a:rPr>
                        <a:t> </a:t>
                      </a:r>
                      <a:r>
                        <a:rPr lang="en-US" sz="1600" b="1" dirty="0">
                          <a:effectLst/>
                        </a:rPr>
                        <a:t>8</a:t>
                      </a:r>
                      <a:r>
                        <a:rPr lang="en-US" sz="1600" b="1" spc="5" baseline="30000" dirty="0">
                          <a:effectLst/>
                        </a:rPr>
                        <a:t>th</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rPr>
                        <a:t>6.51</a:t>
                      </a:r>
                      <a:r>
                        <a:rPr lang="en-US" sz="1600" b="1" spc="-20" dirty="0">
                          <a:effectLst/>
                        </a:rPr>
                        <a:t> </a:t>
                      </a:r>
                      <a:r>
                        <a:rPr lang="en-US" sz="1600" b="1" dirty="0">
                          <a:effectLst/>
                        </a:rPr>
                        <a:t>–</a:t>
                      </a:r>
                      <a:r>
                        <a:rPr lang="en-US" sz="1600" b="1" spc="10" dirty="0">
                          <a:effectLst/>
                        </a:rPr>
                        <a:t>1</a:t>
                      </a:r>
                      <a:r>
                        <a:rPr lang="en-US" sz="1600" b="1" dirty="0">
                          <a:effectLst/>
                        </a:rPr>
                        <a:t>0.</a:t>
                      </a:r>
                      <a:r>
                        <a:rPr lang="en-US" sz="1600" b="1" spc="-5" dirty="0">
                          <a:effectLst/>
                        </a:rPr>
                        <a:t>3</a:t>
                      </a:r>
                      <a:r>
                        <a:rPr lang="en-US" sz="1600" b="1" dirty="0">
                          <a:effectLst/>
                        </a:rPr>
                        <a:t>4</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dirty="0">
                          <a:effectLst/>
                        </a:rPr>
                        <a:t>925</a:t>
                      </a:r>
                      <a:r>
                        <a:rPr lang="en-US" sz="1600" b="1" spc="-15" dirty="0">
                          <a:effectLst/>
                        </a:rPr>
                        <a:t> </a:t>
                      </a:r>
                      <a:r>
                        <a:rPr lang="en-US" sz="1600" b="1" dirty="0">
                          <a:effectLst/>
                        </a:rPr>
                        <a:t>–</a:t>
                      </a:r>
                      <a:r>
                        <a:rPr lang="en-US" sz="1600" b="1" spc="-5" dirty="0">
                          <a:effectLst/>
                        </a:rPr>
                        <a:t> </a:t>
                      </a:r>
                      <a:r>
                        <a:rPr lang="en-US" sz="1600" b="1" dirty="0">
                          <a:effectLst/>
                        </a:rPr>
                        <a:t>1</a:t>
                      </a:r>
                      <a:r>
                        <a:rPr lang="en-US" sz="1600" b="1" spc="10" dirty="0">
                          <a:effectLst/>
                        </a:rPr>
                        <a:t>1</a:t>
                      </a:r>
                      <a:r>
                        <a:rPr lang="en-US" sz="1600" b="1" dirty="0">
                          <a:effectLst/>
                        </a:rPr>
                        <a:t>85</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412552">
                <a:tc>
                  <a:txBody>
                    <a:bodyPr/>
                    <a:lstStyle/>
                    <a:p>
                      <a:pPr marL="151765" algn="ctr">
                        <a:lnSpc>
                          <a:spcPts val="1220"/>
                        </a:lnSpc>
                        <a:spcBef>
                          <a:spcPts val="0"/>
                        </a:spcBef>
                        <a:spcAft>
                          <a:spcPts val="0"/>
                        </a:spcAft>
                      </a:pPr>
                      <a:endParaRPr lang="en-US" sz="1600" b="1" dirty="0">
                        <a:effectLst/>
                      </a:endParaRPr>
                    </a:p>
                    <a:p>
                      <a:pPr marL="151765" algn="ctr">
                        <a:lnSpc>
                          <a:spcPts val="1220"/>
                        </a:lnSpc>
                        <a:spcBef>
                          <a:spcPts val="0"/>
                        </a:spcBef>
                        <a:spcAft>
                          <a:spcPts val="0"/>
                        </a:spcAft>
                      </a:pPr>
                      <a:r>
                        <a:rPr lang="en-US" sz="1600" b="1" dirty="0">
                          <a:effectLst/>
                        </a:rPr>
                        <a:t>9</a:t>
                      </a:r>
                      <a:r>
                        <a:rPr lang="en-US" sz="1600" b="1" spc="5" dirty="0">
                          <a:effectLst/>
                        </a:rPr>
                        <a:t>t</a:t>
                      </a:r>
                      <a:r>
                        <a:rPr lang="en-US" sz="1600" b="1" dirty="0">
                          <a:effectLst/>
                        </a:rPr>
                        <a:t>h</a:t>
                      </a:r>
                      <a:r>
                        <a:rPr lang="en-US" sz="1600" b="1" spc="70" dirty="0">
                          <a:effectLst/>
                        </a:rPr>
                        <a:t> </a:t>
                      </a:r>
                      <a:r>
                        <a:rPr lang="en-US" sz="1600" b="1" dirty="0">
                          <a:effectLst/>
                        </a:rPr>
                        <a:t>–</a:t>
                      </a:r>
                      <a:r>
                        <a:rPr lang="en-US" sz="1600" b="1" spc="-5" dirty="0">
                          <a:effectLst/>
                        </a:rPr>
                        <a:t> </a:t>
                      </a:r>
                      <a:r>
                        <a:rPr lang="en-US" sz="1600" b="1" dirty="0">
                          <a:effectLst/>
                        </a:rPr>
                        <a:t>10</a:t>
                      </a:r>
                      <a:r>
                        <a:rPr lang="en-US" sz="1600" b="1" spc="5" baseline="30000" dirty="0">
                          <a:effectLst/>
                        </a:rPr>
                        <a:t>th</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rPr>
                        <a:t>8.32</a:t>
                      </a:r>
                      <a:r>
                        <a:rPr lang="en-US" sz="1600" b="1" spc="-20" dirty="0">
                          <a:effectLst/>
                        </a:rPr>
                        <a:t> </a:t>
                      </a:r>
                      <a:r>
                        <a:rPr lang="en-US" sz="1600" b="1" dirty="0">
                          <a:effectLst/>
                        </a:rPr>
                        <a:t>–</a:t>
                      </a:r>
                      <a:r>
                        <a:rPr lang="en-US" sz="1600" b="1" spc="10" dirty="0">
                          <a:effectLst/>
                        </a:rPr>
                        <a:t>1</a:t>
                      </a:r>
                      <a:r>
                        <a:rPr lang="en-US" sz="1600" b="1" dirty="0">
                          <a:effectLst/>
                        </a:rPr>
                        <a:t>2.</a:t>
                      </a:r>
                      <a:r>
                        <a:rPr lang="en-US" sz="1600" b="1" spc="-5" dirty="0">
                          <a:effectLst/>
                        </a:rPr>
                        <a:t>1</a:t>
                      </a:r>
                      <a:r>
                        <a:rPr lang="en-US" sz="1600" b="1" dirty="0">
                          <a:effectLst/>
                        </a:rPr>
                        <a:t>2</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dirty="0">
                          <a:effectLst/>
                        </a:rPr>
                        <a:t>1050</a:t>
                      </a:r>
                      <a:r>
                        <a:rPr lang="en-US" sz="1600" b="1" spc="-20" dirty="0">
                          <a:effectLst/>
                        </a:rPr>
                        <a:t> </a:t>
                      </a:r>
                      <a:r>
                        <a:rPr lang="en-US" sz="1600" b="1" dirty="0">
                          <a:effectLst/>
                        </a:rPr>
                        <a:t>–</a:t>
                      </a:r>
                      <a:r>
                        <a:rPr lang="en-US" sz="1600" b="1" spc="-5" dirty="0">
                          <a:effectLst/>
                        </a:rPr>
                        <a:t> </a:t>
                      </a:r>
                      <a:r>
                        <a:rPr lang="en-US" sz="1600" b="1" spc="10" dirty="0">
                          <a:effectLst/>
                        </a:rPr>
                        <a:t>1</a:t>
                      </a:r>
                      <a:r>
                        <a:rPr lang="en-US" sz="1600" b="1" dirty="0">
                          <a:effectLst/>
                        </a:rPr>
                        <a:t>335</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12552">
                <a:tc>
                  <a:txBody>
                    <a:bodyPr/>
                    <a:lstStyle/>
                    <a:p>
                      <a:pPr marL="118110" algn="ctr">
                        <a:lnSpc>
                          <a:spcPts val="1225"/>
                        </a:lnSpc>
                        <a:spcBef>
                          <a:spcPts val="0"/>
                        </a:spcBef>
                        <a:spcAft>
                          <a:spcPts val="0"/>
                        </a:spcAft>
                      </a:pPr>
                      <a:endParaRPr lang="en-US" sz="1600" b="1" dirty="0">
                        <a:effectLst/>
                      </a:endParaRPr>
                    </a:p>
                    <a:p>
                      <a:pPr marL="118110" algn="ctr">
                        <a:lnSpc>
                          <a:spcPts val="1225"/>
                        </a:lnSpc>
                        <a:spcBef>
                          <a:spcPts val="0"/>
                        </a:spcBef>
                        <a:spcAft>
                          <a:spcPts val="0"/>
                        </a:spcAft>
                      </a:pPr>
                      <a:r>
                        <a:rPr lang="en-US" sz="1600" b="1" dirty="0">
                          <a:effectLst/>
                        </a:rPr>
                        <a:t>11</a:t>
                      </a:r>
                      <a:r>
                        <a:rPr lang="en-US" sz="1600" b="1" spc="5" dirty="0">
                          <a:effectLst/>
                        </a:rPr>
                        <a:t>t</a:t>
                      </a:r>
                      <a:r>
                        <a:rPr lang="en-US" sz="1600" b="1" dirty="0">
                          <a:effectLst/>
                        </a:rPr>
                        <a:t>h</a:t>
                      </a:r>
                      <a:r>
                        <a:rPr lang="en-US" sz="1600" b="1" spc="65" dirty="0">
                          <a:effectLst/>
                        </a:rPr>
                        <a:t> </a:t>
                      </a:r>
                      <a:r>
                        <a:rPr lang="en-US" sz="1600" b="1" dirty="0">
                          <a:effectLst/>
                        </a:rPr>
                        <a:t>–CCR</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rPr>
                        <a:t>10.34</a:t>
                      </a:r>
                      <a:r>
                        <a:rPr lang="en-US" sz="1600" b="1" spc="-10" dirty="0">
                          <a:effectLst/>
                        </a:rPr>
                        <a:t> </a:t>
                      </a:r>
                      <a:r>
                        <a:rPr lang="en-US" sz="1600" b="1" dirty="0">
                          <a:effectLst/>
                        </a:rPr>
                        <a:t>–14.2</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dirty="0">
                          <a:effectLst/>
                        </a:rPr>
                        <a:t>1185</a:t>
                      </a:r>
                      <a:r>
                        <a:rPr lang="en-US" sz="1600" b="1" spc="-20" dirty="0">
                          <a:effectLst/>
                        </a:rPr>
                        <a:t> </a:t>
                      </a:r>
                      <a:r>
                        <a:rPr lang="en-US" sz="1600" b="1" dirty="0">
                          <a:effectLst/>
                        </a:rPr>
                        <a:t>–</a:t>
                      </a:r>
                      <a:r>
                        <a:rPr lang="en-US" sz="1600" b="1" spc="-5" dirty="0">
                          <a:effectLst/>
                        </a:rPr>
                        <a:t> </a:t>
                      </a:r>
                      <a:r>
                        <a:rPr lang="en-US" sz="1600" b="1" spc="10" dirty="0">
                          <a:effectLst/>
                        </a:rPr>
                        <a:t>1</a:t>
                      </a:r>
                      <a:r>
                        <a:rPr lang="en-US" sz="1600" b="1" dirty="0">
                          <a:effectLst/>
                        </a:rPr>
                        <a:t>385</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05179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lstStyle/>
          <a:p>
            <a:r>
              <a:rPr lang="en-US" dirty="0"/>
              <a:t>Rich vocabulary/Multiple definitions</a:t>
            </a:r>
          </a:p>
          <a:p>
            <a:r>
              <a:rPr lang="en-US" dirty="0"/>
              <a:t>Explanation/Encyclopedia more than Definition/Dictionary</a:t>
            </a:r>
          </a:p>
          <a:p>
            <a:pPr marL="457200" indent="-457200">
              <a:buFont typeface="+mj-lt"/>
              <a:buAutoNum type="arabicPeriod"/>
            </a:pPr>
            <a:r>
              <a:rPr lang="en-US" dirty="0"/>
              <a:t>Dictionary definition</a:t>
            </a:r>
          </a:p>
          <a:p>
            <a:pPr marL="457200" indent="-457200">
              <a:buFont typeface="+mj-lt"/>
              <a:buAutoNum type="arabicPeriod"/>
            </a:pPr>
            <a:r>
              <a:rPr lang="en-US" dirty="0"/>
              <a:t>Synonyms</a:t>
            </a:r>
          </a:p>
          <a:p>
            <a:pPr marL="457200" indent="-457200">
              <a:buFont typeface="+mj-lt"/>
              <a:buAutoNum type="arabicPeriod"/>
            </a:pPr>
            <a:r>
              <a:rPr lang="en-US" dirty="0"/>
              <a:t>Antonyms</a:t>
            </a:r>
          </a:p>
          <a:p>
            <a:pPr marL="457200" indent="-457200">
              <a:buFont typeface="+mj-lt"/>
              <a:buAutoNum type="arabicPeriod"/>
            </a:pPr>
            <a:r>
              <a:rPr lang="en-US" dirty="0"/>
              <a:t>Part of speech</a:t>
            </a:r>
          </a:p>
          <a:p>
            <a:pPr marL="457200" indent="-457200">
              <a:buFont typeface="+mj-lt"/>
              <a:buAutoNum type="arabicPeriod"/>
            </a:pPr>
            <a:r>
              <a:rPr lang="en-US" dirty="0"/>
              <a:t>Other forms/spellings</a:t>
            </a:r>
          </a:p>
          <a:p>
            <a:pPr marL="457200" indent="-457200">
              <a:buFont typeface="+mj-lt"/>
              <a:buAutoNum type="arabicPeriod"/>
            </a:pPr>
            <a:r>
              <a:rPr lang="en-US" dirty="0"/>
              <a:t>Category</a:t>
            </a:r>
          </a:p>
          <a:p>
            <a:pPr marL="457200" indent="-457200">
              <a:buFont typeface="+mj-lt"/>
              <a:buAutoNum type="arabicPeriod"/>
            </a:pPr>
            <a:r>
              <a:rPr lang="en-US" dirty="0"/>
              <a:t>Example</a:t>
            </a:r>
          </a:p>
          <a:p>
            <a:pPr marL="457200" indent="-457200">
              <a:buFont typeface="+mj-lt"/>
              <a:buAutoNum type="arabicPeriod"/>
            </a:pPr>
            <a:r>
              <a:rPr lang="en-US" dirty="0"/>
              <a:t>Picture</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4239225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Morphology</a:t>
            </a:r>
          </a:p>
        </p:txBody>
      </p:sp>
      <p:sp>
        <p:nvSpPr>
          <p:cNvPr id="3" name="Content Placeholder 2"/>
          <p:cNvSpPr>
            <a:spLocks noGrp="1"/>
          </p:cNvSpPr>
          <p:nvPr>
            <p:ph idx="1"/>
          </p:nvPr>
        </p:nvSpPr>
        <p:spPr/>
        <p:txBody>
          <a:bodyPr/>
          <a:lstStyle/>
          <a:p>
            <a:pPr marL="0" indent="0">
              <a:buNone/>
            </a:pPr>
            <a:r>
              <a:rPr lang="en-US" dirty="0"/>
              <a:t>Analyzing words (cont.)</a:t>
            </a:r>
          </a:p>
          <a:p>
            <a:pPr marL="0" indent="0">
              <a:buNone/>
            </a:pPr>
            <a:endParaRPr lang="en-US" dirty="0"/>
          </a:p>
          <a:p>
            <a:r>
              <a:rPr lang="en-US" dirty="0"/>
              <a:t>Morphology refers to the study of how words are formed by analyzing the structure of words and word parts such as stems, root words, prefixes, and suffixes. </a:t>
            </a:r>
          </a:p>
          <a:p>
            <a:r>
              <a:rPr lang="en-US" dirty="0"/>
              <a:t>Words meanings can sometimes be figured out from morphology (breaking words into their meaningful parts)</a:t>
            </a:r>
          </a:p>
          <a:p>
            <a:r>
              <a:rPr lang="en-US" dirty="0"/>
              <a:t>This kind of work is best done with words that students are confronting in their reading</a:t>
            </a:r>
          </a:p>
          <a:p>
            <a:endParaRPr lang="en-US" dirty="0"/>
          </a:p>
        </p:txBody>
      </p:sp>
    </p:spTree>
    <p:extLst>
      <p:ext uri="{BB962C8B-B14F-4D97-AF65-F5344CB8AC3E}">
        <p14:creationId xmlns:p14="http://schemas.microsoft.com/office/powerpoint/2010/main" val="590109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lstStyle/>
          <a:p>
            <a:pPr marL="0" indent="0">
              <a:buNone/>
            </a:pPr>
            <a:r>
              <a:rPr lang="en-US" dirty="0"/>
              <a:t>Epitomize</a:t>
            </a:r>
          </a:p>
          <a:p>
            <a:pPr marL="0" indent="0">
              <a:buNone/>
            </a:pPr>
            <a:endParaRPr lang="en-US" dirty="0"/>
          </a:p>
          <a:p>
            <a:pPr marL="457200" indent="-457200">
              <a:buFont typeface="+mj-lt"/>
              <a:buAutoNum type="arabicPeriod"/>
            </a:pPr>
            <a:r>
              <a:rPr lang="en-US" dirty="0"/>
              <a:t>Dictionary definition:</a:t>
            </a:r>
          </a:p>
          <a:p>
            <a:pPr marL="457200" indent="-457200">
              <a:buFont typeface="+mj-lt"/>
              <a:buAutoNum type="arabicPeriod"/>
            </a:pPr>
            <a:r>
              <a:rPr lang="en-US" dirty="0"/>
              <a:t>Synonyms: </a:t>
            </a:r>
          </a:p>
          <a:p>
            <a:pPr marL="457200" indent="-457200">
              <a:buFont typeface="+mj-lt"/>
              <a:buAutoNum type="arabicPeriod"/>
            </a:pPr>
            <a:r>
              <a:rPr lang="en-US" dirty="0"/>
              <a:t>Antonyms</a:t>
            </a:r>
          </a:p>
          <a:p>
            <a:pPr marL="457200" indent="-457200">
              <a:buFont typeface="+mj-lt"/>
              <a:buAutoNum type="arabicPeriod"/>
            </a:pPr>
            <a:r>
              <a:rPr lang="en-US" dirty="0"/>
              <a:t>Part of speech</a:t>
            </a:r>
          </a:p>
          <a:p>
            <a:pPr marL="457200" indent="-457200">
              <a:buFont typeface="+mj-lt"/>
              <a:buAutoNum type="arabicPeriod"/>
            </a:pPr>
            <a:r>
              <a:rPr lang="en-US" dirty="0"/>
              <a:t>Other forms/spellings</a:t>
            </a:r>
          </a:p>
          <a:p>
            <a:pPr marL="457200" indent="-457200">
              <a:buFont typeface="+mj-lt"/>
              <a:buAutoNum type="arabicPeriod"/>
            </a:pPr>
            <a:r>
              <a:rPr lang="en-US" dirty="0"/>
              <a:t>Category</a:t>
            </a:r>
          </a:p>
          <a:p>
            <a:pPr marL="457200" indent="-457200">
              <a:buFont typeface="+mj-lt"/>
              <a:buAutoNum type="arabicPeriod"/>
            </a:pPr>
            <a:r>
              <a:rPr lang="en-US" dirty="0"/>
              <a:t>Example</a:t>
            </a:r>
          </a:p>
          <a:p>
            <a:pPr marL="457200" indent="-457200">
              <a:buFont typeface="+mj-lt"/>
              <a:buAutoNum type="arabicPeriod"/>
            </a:pPr>
            <a:r>
              <a:rPr lang="en-US" dirty="0"/>
              <a:t>Picture</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552869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lstStyle/>
          <a:p>
            <a:pPr marL="0" indent="0">
              <a:buNone/>
            </a:pPr>
            <a:r>
              <a:rPr lang="en-US" dirty="0"/>
              <a:t>Epitomize</a:t>
            </a:r>
          </a:p>
          <a:p>
            <a:pPr marL="0" indent="0">
              <a:buNone/>
            </a:pPr>
            <a:endParaRPr lang="en-US" dirty="0"/>
          </a:p>
          <a:p>
            <a:pPr marL="457200" indent="-457200">
              <a:buFont typeface="+mj-lt"/>
              <a:buAutoNum type="arabicPeriod"/>
            </a:pPr>
            <a:r>
              <a:rPr lang="en-US" dirty="0"/>
              <a:t>Dictionary definition: perfect example of</a:t>
            </a:r>
          </a:p>
          <a:p>
            <a:pPr marL="457200" indent="-457200">
              <a:buFont typeface="+mj-lt"/>
              <a:buAutoNum type="arabicPeriod"/>
            </a:pPr>
            <a:r>
              <a:rPr lang="en-US" dirty="0"/>
              <a:t>Synonyms: </a:t>
            </a:r>
          </a:p>
          <a:p>
            <a:pPr marL="457200" indent="-457200">
              <a:buFont typeface="+mj-lt"/>
              <a:buAutoNum type="arabicPeriod"/>
            </a:pPr>
            <a:r>
              <a:rPr lang="en-US" dirty="0"/>
              <a:t>Antonyms</a:t>
            </a:r>
          </a:p>
          <a:p>
            <a:pPr marL="457200" indent="-457200">
              <a:buFont typeface="+mj-lt"/>
              <a:buAutoNum type="arabicPeriod"/>
            </a:pPr>
            <a:r>
              <a:rPr lang="en-US" dirty="0"/>
              <a:t>Part of speech</a:t>
            </a:r>
          </a:p>
          <a:p>
            <a:pPr marL="457200" indent="-457200">
              <a:buFont typeface="+mj-lt"/>
              <a:buAutoNum type="arabicPeriod"/>
            </a:pPr>
            <a:r>
              <a:rPr lang="en-US" dirty="0"/>
              <a:t>Other forms/spellings</a:t>
            </a:r>
          </a:p>
          <a:p>
            <a:pPr marL="457200" indent="-457200">
              <a:buFont typeface="+mj-lt"/>
              <a:buAutoNum type="arabicPeriod"/>
            </a:pPr>
            <a:r>
              <a:rPr lang="en-US" dirty="0"/>
              <a:t>Category</a:t>
            </a:r>
          </a:p>
          <a:p>
            <a:pPr marL="457200" indent="-457200">
              <a:buFont typeface="+mj-lt"/>
              <a:buAutoNum type="arabicPeriod"/>
            </a:pPr>
            <a:r>
              <a:rPr lang="en-US" dirty="0"/>
              <a:t>Example</a:t>
            </a:r>
          </a:p>
          <a:p>
            <a:pPr marL="457200" indent="-457200">
              <a:buFont typeface="+mj-lt"/>
              <a:buAutoNum type="arabicPeriod"/>
            </a:pPr>
            <a:r>
              <a:rPr lang="en-US" dirty="0"/>
              <a:t>Picture</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2672155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lstStyle/>
          <a:p>
            <a:pPr marL="0" indent="0">
              <a:buNone/>
            </a:pPr>
            <a:r>
              <a:rPr lang="en-US" dirty="0"/>
              <a:t>Epitomize</a:t>
            </a:r>
          </a:p>
          <a:p>
            <a:pPr marL="0" indent="0">
              <a:buNone/>
            </a:pPr>
            <a:endParaRPr lang="en-US" dirty="0"/>
          </a:p>
          <a:p>
            <a:pPr marL="457200" indent="-457200">
              <a:buFont typeface="+mj-lt"/>
              <a:buAutoNum type="arabicPeriod"/>
            </a:pPr>
            <a:r>
              <a:rPr lang="en-US" dirty="0"/>
              <a:t>Dictionary definition: perfect example of</a:t>
            </a:r>
          </a:p>
          <a:p>
            <a:pPr marL="457200" indent="-457200">
              <a:buFont typeface="+mj-lt"/>
              <a:buAutoNum type="arabicPeriod"/>
            </a:pPr>
            <a:r>
              <a:rPr lang="en-US" dirty="0"/>
              <a:t>Synonyms: typify, exemplify, represent, symbolize</a:t>
            </a:r>
          </a:p>
          <a:p>
            <a:pPr marL="457200" indent="-457200">
              <a:buFont typeface="+mj-lt"/>
              <a:buAutoNum type="arabicPeriod"/>
            </a:pPr>
            <a:r>
              <a:rPr lang="en-US" dirty="0"/>
              <a:t>Antonyms: </a:t>
            </a:r>
          </a:p>
          <a:p>
            <a:pPr marL="457200" indent="-457200">
              <a:buFont typeface="+mj-lt"/>
              <a:buAutoNum type="arabicPeriod"/>
            </a:pPr>
            <a:r>
              <a:rPr lang="en-US" dirty="0"/>
              <a:t>Part of speech</a:t>
            </a:r>
          </a:p>
          <a:p>
            <a:pPr marL="457200" indent="-457200">
              <a:buFont typeface="+mj-lt"/>
              <a:buAutoNum type="arabicPeriod"/>
            </a:pPr>
            <a:r>
              <a:rPr lang="en-US" dirty="0"/>
              <a:t>Other forms/spellings</a:t>
            </a:r>
          </a:p>
          <a:p>
            <a:pPr marL="457200" indent="-457200">
              <a:buFont typeface="+mj-lt"/>
              <a:buAutoNum type="arabicPeriod"/>
            </a:pPr>
            <a:r>
              <a:rPr lang="en-US" dirty="0"/>
              <a:t>Category</a:t>
            </a:r>
          </a:p>
          <a:p>
            <a:pPr marL="457200" indent="-457200">
              <a:buFont typeface="+mj-lt"/>
              <a:buAutoNum type="arabicPeriod"/>
            </a:pPr>
            <a:r>
              <a:rPr lang="en-US" dirty="0"/>
              <a:t>Example</a:t>
            </a:r>
          </a:p>
          <a:p>
            <a:pPr marL="457200" indent="-457200">
              <a:buFont typeface="+mj-lt"/>
              <a:buAutoNum type="arabicPeriod"/>
            </a:pPr>
            <a:r>
              <a:rPr lang="en-US" dirty="0"/>
              <a:t>Picture</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2916838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lstStyle/>
          <a:p>
            <a:pPr marL="0" indent="0">
              <a:buNone/>
            </a:pPr>
            <a:r>
              <a:rPr lang="en-US" dirty="0"/>
              <a:t>Epitomize</a:t>
            </a:r>
          </a:p>
          <a:p>
            <a:pPr marL="0" indent="0">
              <a:buNone/>
            </a:pPr>
            <a:endParaRPr lang="en-US" dirty="0"/>
          </a:p>
          <a:p>
            <a:pPr marL="457200" indent="-457200">
              <a:buFont typeface="+mj-lt"/>
              <a:buAutoNum type="arabicPeriod"/>
            </a:pPr>
            <a:r>
              <a:rPr lang="en-US" dirty="0"/>
              <a:t>Dictionary definition: perfect example of</a:t>
            </a:r>
          </a:p>
          <a:p>
            <a:pPr marL="457200" indent="-457200">
              <a:buFont typeface="+mj-lt"/>
              <a:buAutoNum type="arabicPeriod"/>
            </a:pPr>
            <a:r>
              <a:rPr lang="en-US" dirty="0"/>
              <a:t>Synonyms: typify, exemplify, represent, symbolize</a:t>
            </a:r>
          </a:p>
          <a:p>
            <a:pPr marL="457200" indent="-457200">
              <a:buFont typeface="+mj-lt"/>
              <a:buAutoNum type="arabicPeriod"/>
            </a:pPr>
            <a:r>
              <a:rPr lang="en-US" dirty="0"/>
              <a:t>Antonyms: misrepresent, distort, belie</a:t>
            </a:r>
          </a:p>
          <a:p>
            <a:pPr marL="457200" indent="-457200">
              <a:buFont typeface="+mj-lt"/>
              <a:buAutoNum type="arabicPeriod"/>
            </a:pPr>
            <a:r>
              <a:rPr lang="en-US" dirty="0"/>
              <a:t>Part of speech: verb</a:t>
            </a:r>
          </a:p>
          <a:p>
            <a:pPr marL="457200" indent="-457200">
              <a:buFont typeface="+mj-lt"/>
              <a:buAutoNum type="arabicPeriod"/>
            </a:pPr>
            <a:r>
              <a:rPr lang="en-US" dirty="0"/>
              <a:t>Other forms/spellings</a:t>
            </a:r>
          </a:p>
          <a:p>
            <a:pPr marL="457200" indent="-457200">
              <a:buFont typeface="+mj-lt"/>
              <a:buAutoNum type="arabicPeriod"/>
            </a:pPr>
            <a:r>
              <a:rPr lang="en-US" dirty="0"/>
              <a:t>Category</a:t>
            </a:r>
          </a:p>
          <a:p>
            <a:pPr marL="457200" indent="-457200">
              <a:buFont typeface="+mj-lt"/>
              <a:buAutoNum type="arabicPeriod"/>
            </a:pPr>
            <a:r>
              <a:rPr lang="en-US" dirty="0"/>
              <a:t>Example</a:t>
            </a:r>
          </a:p>
          <a:p>
            <a:pPr marL="457200" indent="-457200">
              <a:buFont typeface="+mj-lt"/>
              <a:buAutoNum type="arabicPeriod"/>
            </a:pPr>
            <a:r>
              <a:rPr lang="en-US" dirty="0"/>
              <a:t>Picture</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1769272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normAutofit lnSpcReduction="10000"/>
          </a:bodyPr>
          <a:lstStyle/>
          <a:p>
            <a:pPr marL="0" indent="0">
              <a:buNone/>
            </a:pPr>
            <a:r>
              <a:rPr lang="en-US" dirty="0"/>
              <a:t>Epitomize</a:t>
            </a:r>
          </a:p>
          <a:p>
            <a:pPr marL="0" indent="0">
              <a:buNone/>
            </a:pPr>
            <a:endParaRPr lang="en-US" dirty="0"/>
          </a:p>
          <a:p>
            <a:pPr marL="457200" indent="-457200">
              <a:buFont typeface="+mj-lt"/>
              <a:buAutoNum type="arabicPeriod"/>
            </a:pPr>
            <a:r>
              <a:rPr lang="en-US" dirty="0"/>
              <a:t>Dictionary definition: perfect example of</a:t>
            </a:r>
          </a:p>
          <a:p>
            <a:pPr marL="457200" indent="-457200">
              <a:buFont typeface="+mj-lt"/>
              <a:buAutoNum type="arabicPeriod"/>
            </a:pPr>
            <a:r>
              <a:rPr lang="en-US" dirty="0"/>
              <a:t>Synonyms: typify, exemplify, represent, symbolize</a:t>
            </a:r>
          </a:p>
          <a:p>
            <a:pPr marL="457200" indent="-457200">
              <a:buFont typeface="+mj-lt"/>
              <a:buAutoNum type="arabicPeriod"/>
            </a:pPr>
            <a:r>
              <a:rPr lang="en-US" dirty="0"/>
              <a:t>Antonyms: misrepresent, distort, belie</a:t>
            </a:r>
          </a:p>
          <a:p>
            <a:pPr marL="457200" indent="-457200">
              <a:buFont typeface="+mj-lt"/>
              <a:buAutoNum type="arabicPeriod"/>
            </a:pPr>
            <a:r>
              <a:rPr lang="en-US" dirty="0"/>
              <a:t>Part of speech: verb</a:t>
            </a:r>
          </a:p>
          <a:p>
            <a:pPr marL="457200" indent="-457200">
              <a:buFont typeface="+mj-lt"/>
              <a:buAutoNum type="arabicPeriod"/>
            </a:pPr>
            <a:r>
              <a:rPr lang="en-US" dirty="0"/>
              <a:t>Other forms/spellings: epitome, epitomizes, epitomized, epitomizing</a:t>
            </a:r>
          </a:p>
          <a:p>
            <a:pPr marL="457200" indent="-457200">
              <a:buFont typeface="+mj-lt"/>
              <a:buAutoNum type="arabicPeriod"/>
            </a:pPr>
            <a:r>
              <a:rPr lang="en-US" dirty="0"/>
              <a:t>Category: </a:t>
            </a:r>
          </a:p>
          <a:p>
            <a:pPr marL="457200" indent="-457200">
              <a:buFont typeface="+mj-lt"/>
              <a:buAutoNum type="arabicPeriod"/>
            </a:pPr>
            <a:r>
              <a:rPr lang="en-US" dirty="0"/>
              <a:t>Example</a:t>
            </a:r>
          </a:p>
          <a:p>
            <a:pPr marL="457200" indent="-457200">
              <a:buFont typeface="+mj-lt"/>
              <a:buAutoNum type="arabicPeriod"/>
            </a:pPr>
            <a:r>
              <a:rPr lang="en-US" dirty="0"/>
              <a:t>Picture</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12728462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normAutofit fontScale="92500" lnSpcReduction="10000"/>
          </a:bodyPr>
          <a:lstStyle/>
          <a:p>
            <a:pPr marL="0" indent="0">
              <a:buNone/>
            </a:pPr>
            <a:r>
              <a:rPr lang="en-US" dirty="0"/>
              <a:t>Epitomize</a:t>
            </a:r>
          </a:p>
          <a:p>
            <a:pPr marL="0" indent="0">
              <a:buNone/>
            </a:pPr>
            <a:endParaRPr lang="en-US" dirty="0"/>
          </a:p>
          <a:p>
            <a:pPr marL="457200" indent="-457200">
              <a:buFont typeface="+mj-lt"/>
              <a:buAutoNum type="arabicPeriod"/>
            </a:pPr>
            <a:r>
              <a:rPr lang="en-US" dirty="0"/>
              <a:t>Dictionary definition: perfect example of</a:t>
            </a:r>
          </a:p>
          <a:p>
            <a:pPr marL="457200" indent="-457200">
              <a:buFont typeface="+mj-lt"/>
              <a:buAutoNum type="arabicPeriod"/>
            </a:pPr>
            <a:r>
              <a:rPr lang="en-US" dirty="0"/>
              <a:t>Synonyms: typify, exemplify, represent, symbolize</a:t>
            </a:r>
          </a:p>
          <a:p>
            <a:pPr marL="457200" indent="-457200">
              <a:buFont typeface="+mj-lt"/>
              <a:buAutoNum type="arabicPeriod"/>
            </a:pPr>
            <a:r>
              <a:rPr lang="en-US" dirty="0"/>
              <a:t>Antonyms: misrepresent, distort, belie</a:t>
            </a:r>
          </a:p>
          <a:p>
            <a:pPr marL="457200" indent="-457200">
              <a:buFont typeface="+mj-lt"/>
              <a:buAutoNum type="arabicPeriod"/>
            </a:pPr>
            <a:r>
              <a:rPr lang="en-US" dirty="0"/>
              <a:t>Part of speech: verb</a:t>
            </a:r>
          </a:p>
          <a:p>
            <a:pPr marL="457200" indent="-457200">
              <a:buFont typeface="+mj-lt"/>
              <a:buAutoNum type="arabicPeriod"/>
            </a:pPr>
            <a:r>
              <a:rPr lang="en-US" dirty="0"/>
              <a:t>Other forms/spellings: epitome, epitomizes, epitomized, epitomizing</a:t>
            </a:r>
          </a:p>
          <a:p>
            <a:pPr marL="457200" indent="-457200">
              <a:buFont typeface="+mj-lt"/>
              <a:buAutoNum type="arabicPeriod"/>
            </a:pPr>
            <a:r>
              <a:rPr lang="en-US" dirty="0"/>
              <a:t>Category: ways things can be like others (resemble, similar, etc.)</a:t>
            </a:r>
          </a:p>
          <a:p>
            <a:pPr marL="457200" indent="-457200">
              <a:buFont typeface="+mj-lt"/>
              <a:buAutoNum type="arabicPeriod"/>
            </a:pPr>
            <a:r>
              <a:rPr lang="en-US" dirty="0"/>
              <a:t>Example</a:t>
            </a:r>
          </a:p>
          <a:p>
            <a:pPr marL="457200" indent="-457200">
              <a:buFont typeface="+mj-lt"/>
              <a:buAutoNum type="arabicPeriod"/>
            </a:pPr>
            <a:r>
              <a:rPr lang="en-US" dirty="0"/>
              <a:t>Picture</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17702351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normAutofit fontScale="92500" lnSpcReduction="10000"/>
          </a:bodyPr>
          <a:lstStyle/>
          <a:p>
            <a:pPr marL="0" indent="0">
              <a:buNone/>
            </a:pPr>
            <a:r>
              <a:rPr lang="en-US" dirty="0"/>
              <a:t>Epitomize</a:t>
            </a:r>
          </a:p>
          <a:p>
            <a:pPr marL="0" indent="0">
              <a:buNone/>
            </a:pPr>
            <a:endParaRPr lang="en-US" dirty="0"/>
          </a:p>
          <a:p>
            <a:pPr marL="457200" indent="-457200">
              <a:buFont typeface="+mj-lt"/>
              <a:buAutoNum type="arabicPeriod"/>
            </a:pPr>
            <a:r>
              <a:rPr lang="en-US" dirty="0"/>
              <a:t>Dictionary definition: perfect example of</a:t>
            </a:r>
          </a:p>
          <a:p>
            <a:pPr marL="457200" indent="-457200">
              <a:buFont typeface="+mj-lt"/>
              <a:buAutoNum type="arabicPeriod"/>
            </a:pPr>
            <a:r>
              <a:rPr lang="en-US" dirty="0"/>
              <a:t>Synonyms: typify, exemplify, represent, symbolize</a:t>
            </a:r>
          </a:p>
          <a:p>
            <a:pPr marL="457200" indent="-457200">
              <a:buFont typeface="+mj-lt"/>
              <a:buAutoNum type="arabicPeriod"/>
            </a:pPr>
            <a:r>
              <a:rPr lang="en-US" dirty="0"/>
              <a:t>Antonyms: misrepresent, distort, belie</a:t>
            </a:r>
          </a:p>
          <a:p>
            <a:pPr marL="457200" indent="-457200">
              <a:buFont typeface="+mj-lt"/>
              <a:buAutoNum type="arabicPeriod"/>
            </a:pPr>
            <a:r>
              <a:rPr lang="en-US" dirty="0"/>
              <a:t>Part of speech: verb</a:t>
            </a:r>
          </a:p>
          <a:p>
            <a:pPr marL="457200" indent="-457200">
              <a:buFont typeface="+mj-lt"/>
              <a:buAutoNum type="arabicPeriod"/>
            </a:pPr>
            <a:r>
              <a:rPr lang="en-US" dirty="0"/>
              <a:t>Other forms/spellings: epitome, epitomizes, epitomized, epitomizing</a:t>
            </a:r>
          </a:p>
          <a:p>
            <a:pPr marL="457200" indent="-457200">
              <a:buFont typeface="+mj-lt"/>
              <a:buAutoNum type="arabicPeriod"/>
            </a:pPr>
            <a:r>
              <a:rPr lang="en-US" dirty="0"/>
              <a:t>Category: ways things can be like others (resemble, similar, etc.)</a:t>
            </a:r>
          </a:p>
          <a:p>
            <a:pPr marL="457200" indent="-457200">
              <a:buFont typeface="+mj-lt"/>
              <a:buAutoNum type="arabicPeriod"/>
            </a:pPr>
            <a:r>
              <a:rPr lang="en-US" dirty="0"/>
              <a:t>Example:  Tupac epitomizes rap artists.</a:t>
            </a:r>
          </a:p>
          <a:p>
            <a:pPr marL="457200" indent="-457200">
              <a:buFont typeface="+mj-lt"/>
              <a:buAutoNum type="arabicPeriod"/>
            </a:pPr>
            <a:r>
              <a:rPr lang="en-US" dirty="0"/>
              <a:t>Picture: </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5690304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graphicFrame>
        <p:nvGraphicFramePr>
          <p:cNvPr id="4" name="Content Placeholder 3">
            <a:extLst>
              <a:ext uri="{FF2B5EF4-FFF2-40B4-BE49-F238E27FC236}">
                <a16:creationId xmlns:a16="http://schemas.microsoft.com/office/drawing/2014/main" id="{A7758945-ED97-EF4A-BC5F-DFD4921EBF5C}"/>
              </a:ext>
            </a:extLst>
          </p:cNvPr>
          <p:cNvGraphicFramePr>
            <a:graphicFrameLocks noGrp="1"/>
          </p:cNvGraphicFramePr>
          <p:nvPr>
            <p:ph idx="1"/>
          </p:nvPr>
        </p:nvGraphicFramePr>
        <p:xfrm>
          <a:off x="457200" y="1600200"/>
          <a:ext cx="8229600" cy="48463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375987264"/>
                    </a:ext>
                  </a:extLst>
                </a:gridCol>
                <a:gridCol w="4114800">
                  <a:extLst>
                    <a:ext uri="{9D8B030D-6E8A-4147-A177-3AD203B41FA5}">
                      <a16:colId xmlns:a16="http://schemas.microsoft.com/office/drawing/2014/main" val="3822018179"/>
                    </a:ext>
                  </a:extLst>
                </a:gridCol>
              </a:tblGrid>
              <a:tr h="370840">
                <a:tc>
                  <a:txBody>
                    <a:bodyPr/>
                    <a:lstStyle/>
                    <a:p>
                      <a:r>
                        <a:rPr lang="en-US" dirty="0"/>
                        <a:t>Word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r>
                        <a:rPr lang="en-US" dirty="0"/>
                        <a:t>Examples</a:t>
                      </a:r>
                    </a:p>
                  </a:txBody>
                  <a:tcPr/>
                </a:tc>
                <a:extLst>
                  <a:ext uri="{0D108BD9-81ED-4DB2-BD59-A6C34878D82A}">
                    <a16:rowId xmlns:a16="http://schemas.microsoft.com/office/drawing/2014/main" val="528027222"/>
                  </a:ext>
                </a:extLst>
              </a:tr>
              <a:tr h="370840">
                <a:tc>
                  <a:txBody>
                    <a:bodyPr/>
                    <a:lstStyle/>
                    <a:p>
                      <a:r>
                        <a:rPr lang="en-US" dirty="0"/>
                        <a:t>Definition</a:t>
                      </a:r>
                    </a:p>
                    <a:p>
                      <a:endParaRPr lang="en-US" dirty="0"/>
                    </a:p>
                    <a:p>
                      <a:endParaRPr lang="en-US" dirty="0"/>
                    </a:p>
                    <a:p>
                      <a:endParaRPr lang="en-US" dirty="0"/>
                    </a:p>
                  </a:txBody>
                  <a:tcPr/>
                </a:tc>
                <a:tc>
                  <a:txBody>
                    <a:bodyPr/>
                    <a:lstStyle/>
                    <a:p>
                      <a:r>
                        <a:rPr lang="en-US" dirty="0"/>
                        <a:t>Non-examples</a:t>
                      </a:r>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129878266"/>
                  </a:ext>
                </a:extLst>
              </a:tr>
            </a:tbl>
          </a:graphicData>
        </a:graphic>
      </p:graphicFrame>
    </p:spTree>
    <p:extLst>
      <p:ext uri="{BB962C8B-B14F-4D97-AF65-F5344CB8AC3E}">
        <p14:creationId xmlns:p14="http://schemas.microsoft.com/office/powerpoint/2010/main" val="272637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57200" y="533400"/>
            <a:ext cx="8280920" cy="1071570"/>
          </a:xfrm>
        </p:spPr>
        <p:txBody>
          <a:bodyPr>
            <a:noAutofit/>
          </a:bodyPr>
          <a:lstStyle/>
          <a:p>
            <a:pPr>
              <a:buNone/>
            </a:pPr>
            <a:r>
              <a:rPr lang="en-US" sz="3600" dirty="0">
                <a:solidFill>
                  <a:srgbClr val="000000"/>
                </a:solidFill>
              </a:rPr>
              <a:t>Clarification: “Text complexity” carries two meanings in standards</a:t>
            </a:r>
            <a:endParaRPr lang="zh-CN" altLang="en-US" sz="3600" dirty="0">
              <a:solidFill>
                <a:srgbClr val="000000"/>
              </a:solidFill>
            </a:endParaRPr>
          </a:p>
        </p:txBody>
      </p:sp>
      <p:sp>
        <p:nvSpPr>
          <p:cNvPr id="3" name="TextBox 2"/>
          <p:cNvSpPr txBox="1"/>
          <p:nvPr/>
        </p:nvSpPr>
        <p:spPr>
          <a:xfrm>
            <a:off x="838200" y="1981200"/>
            <a:ext cx="5822032" cy="1477327"/>
          </a:xfrm>
          <a:prstGeom prst="rect">
            <a:avLst/>
          </a:prstGeom>
          <a:noFill/>
        </p:spPr>
        <p:txBody>
          <a:bodyPr wrap="square" rtlCol="0">
            <a:spAutoFit/>
          </a:bodyPr>
          <a:lstStyle/>
          <a:p>
            <a:pPr marL="342900" indent="-342900">
              <a:buFont typeface="Arial"/>
              <a:buChar char="•"/>
            </a:pPr>
            <a:r>
              <a:rPr lang="en-US" sz="2400" dirty="0"/>
              <a:t>Content/thematic sophistication</a:t>
            </a:r>
          </a:p>
          <a:p>
            <a:pPr marL="342900" indent="-342900">
              <a:buFont typeface="Arial"/>
              <a:buChar char="•"/>
            </a:pPr>
            <a:r>
              <a:rPr lang="en-US" sz="2400" dirty="0"/>
              <a:t>Language complexity</a:t>
            </a:r>
          </a:p>
          <a:p>
            <a:pPr marL="342900" indent="-342900">
              <a:buFont typeface="Arial"/>
              <a:buChar char="•"/>
            </a:pPr>
            <a:r>
              <a:rPr lang="en-US" sz="2400" dirty="0"/>
              <a:t>Both have to be honored</a:t>
            </a:r>
          </a:p>
          <a:p>
            <a:endParaRPr lang="en-US" dirty="0"/>
          </a:p>
        </p:txBody>
      </p:sp>
    </p:spTree>
    <p:extLst>
      <p:ext uri="{BB962C8B-B14F-4D97-AF65-F5344CB8AC3E}">
        <p14:creationId xmlns:p14="http://schemas.microsoft.com/office/powerpoint/2010/main" val="3087260460"/>
      </p:ext>
    </p:extLst>
  </p:cSld>
  <p:clrMapOvr>
    <a:masterClrMapping/>
  </p:clrMapOvr>
  <p:transition>
    <p:comb/>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graphicFrame>
        <p:nvGraphicFramePr>
          <p:cNvPr id="4" name="Content Placeholder 3">
            <a:extLst>
              <a:ext uri="{FF2B5EF4-FFF2-40B4-BE49-F238E27FC236}">
                <a16:creationId xmlns:a16="http://schemas.microsoft.com/office/drawing/2014/main" id="{A7758945-ED97-EF4A-BC5F-DFD4921EBF5C}"/>
              </a:ext>
            </a:extLst>
          </p:cNvPr>
          <p:cNvGraphicFramePr>
            <a:graphicFrameLocks noGrp="1"/>
          </p:cNvGraphicFramePr>
          <p:nvPr>
            <p:ph idx="1"/>
          </p:nvPr>
        </p:nvGraphicFramePr>
        <p:xfrm>
          <a:off x="457200" y="1600200"/>
          <a:ext cx="8229600" cy="5151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375987264"/>
                    </a:ext>
                  </a:extLst>
                </a:gridCol>
                <a:gridCol w="4114800">
                  <a:extLst>
                    <a:ext uri="{9D8B030D-6E8A-4147-A177-3AD203B41FA5}">
                      <a16:colId xmlns:a16="http://schemas.microsoft.com/office/drawing/2014/main" val="3822018179"/>
                    </a:ext>
                  </a:extLst>
                </a:gridCol>
              </a:tblGrid>
              <a:tr h="370840">
                <a:tc>
                  <a:txBody>
                    <a:bodyPr/>
                    <a:lstStyle/>
                    <a:p>
                      <a:r>
                        <a:rPr lang="en-US" sz="2000" dirty="0"/>
                        <a:t>Word</a:t>
                      </a:r>
                    </a:p>
                    <a:p>
                      <a:endParaRPr lang="en-US" dirty="0"/>
                    </a:p>
                    <a:p>
                      <a:r>
                        <a:rPr lang="en-US" dirty="0"/>
                        <a:t>soothing</a:t>
                      </a:r>
                    </a:p>
                    <a:p>
                      <a:endParaRPr lang="en-US" dirty="0"/>
                    </a:p>
                  </a:txBody>
                  <a:tcPr/>
                </a:tc>
                <a:tc>
                  <a:txBody>
                    <a:bodyPr/>
                    <a:lstStyle/>
                    <a:p>
                      <a:r>
                        <a:rPr lang="en-US" sz="2000" dirty="0"/>
                        <a:t>Examples</a:t>
                      </a:r>
                    </a:p>
                    <a:p>
                      <a:endParaRPr lang="en-US" dirty="0"/>
                    </a:p>
                    <a:p>
                      <a:r>
                        <a:rPr lang="en-US" dirty="0"/>
                        <a:t>soft music</a:t>
                      </a:r>
                    </a:p>
                    <a:p>
                      <a:r>
                        <a:rPr lang="en-US" dirty="0"/>
                        <a:t>bath</a:t>
                      </a:r>
                    </a:p>
                    <a:p>
                      <a:r>
                        <a:rPr lang="en-US" dirty="0"/>
                        <a:t>nap</a:t>
                      </a:r>
                    </a:p>
                    <a:p>
                      <a:endParaRPr lang="en-US" dirty="0"/>
                    </a:p>
                    <a:p>
                      <a:endParaRPr lang="en-US" dirty="0"/>
                    </a:p>
                    <a:p>
                      <a:endParaRPr lang="en-US" dirty="0"/>
                    </a:p>
                    <a:p>
                      <a:endParaRPr lang="en-US" dirty="0"/>
                    </a:p>
                  </a:txBody>
                  <a:tcPr/>
                </a:tc>
                <a:extLst>
                  <a:ext uri="{0D108BD9-81ED-4DB2-BD59-A6C34878D82A}">
                    <a16:rowId xmlns:a16="http://schemas.microsoft.com/office/drawing/2014/main" val="2366825769"/>
                  </a:ext>
                </a:extLst>
              </a:tr>
              <a:tr h="370840">
                <a:tc>
                  <a:txBody>
                    <a:bodyPr/>
                    <a:lstStyle/>
                    <a:p>
                      <a:r>
                        <a:rPr lang="en-US" b="1" dirty="0"/>
                        <a:t>Definition</a:t>
                      </a:r>
                    </a:p>
                    <a:p>
                      <a:endParaRPr lang="en-US" dirty="0"/>
                    </a:p>
                    <a:p>
                      <a:endParaRPr lang="en-US" dirty="0"/>
                    </a:p>
                    <a:p>
                      <a:r>
                        <a:rPr lang="en-US" dirty="0"/>
                        <a:t>comforting, offering relief</a:t>
                      </a:r>
                    </a:p>
                  </a:txBody>
                  <a:tcPr/>
                </a:tc>
                <a:tc>
                  <a:txBody>
                    <a:bodyPr/>
                    <a:lstStyle/>
                    <a:p>
                      <a:r>
                        <a:rPr lang="en-US" b="1" dirty="0"/>
                        <a:t>Non-examples</a:t>
                      </a:r>
                    </a:p>
                    <a:p>
                      <a:endParaRPr lang="en-US" dirty="0"/>
                    </a:p>
                    <a:p>
                      <a:r>
                        <a:rPr lang="en-US" dirty="0"/>
                        <a:t>tests</a:t>
                      </a:r>
                    </a:p>
                    <a:p>
                      <a:r>
                        <a:rPr lang="en-US" dirty="0"/>
                        <a:t>loud noises</a:t>
                      </a:r>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129878266"/>
                  </a:ext>
                </a:extLst>
              </a:tr>
            </a:tbl>
          </a:graphicData>
        </a:graphic>
      </p:graphicFrame>
    </p:spTree>
    <p:extLst>
      <p:ext uri="{BB962C8B-B14F-4D97-AF65-F5344CB8AC3E}">
        <p14:creationId xmlns:p14="http://schemas.microsoft.com/office/powerpoint/2010/main" val="2067709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5ADB-5E53-244C-8AFE-B2EB334A6B96}"/>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C6B0958E-D532-D24A-9F94-6BAA1F5F8E4E}"/>
              </a:ext>
            </a:extLst>
          </p:cNvPr>
          <p:cNvSpPr>
            <a:spLocks noGrp="1"/>
          </p:cNvSpPr>
          <p:nvPr>
            <p:ph idx="1"/>
          </p:nvPr>
        </p:nvSpPr>
        <p:spPr/>
        <p:txBody>
          <a:bodyPr/>
          <a:lstStyle/>
          <a:p>
            <a:r>
              <a:rPr lang="en-US" dirty="0"/>
              <a:t>Words are remembered best when they are connected to other words/ideas</a:t>
            </a:r>
          </a:p>
          <a:p>
            <a:r>
              <a:rPr lang="en-US" dirty="0"/>
              <a:t>Various approaches connect words (synonyms, antonyms, categories, and comparisons of previous examples connect words)</a:t>
            </a:r>
          </a:p>
          <a:p>
            <a:r>
              <a:rPr lang="en-US" dirty="0"/>
              <a:t>Another way is semantic mapping</a:t>
            </a:r>
          </a:p>
          <a:p>
            <a:endParaRPr lang="en-US" dirty="0"/>
          </a:p>
        </p:txBody>
      </p:sp>
    </p:spTree>
    <p:extLst>
      <p:ext uri="{BB962C8B-B14F-4D97-AF65-F5344CB8AC3E}">
        <p14:creationId xmlns:p14="http://schemas.microsoft.com/office/powerpoint/2010/main" val="11348786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9A1B-27BD-7F45-8EF2-44FBDED2679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0F853F6-7AC0-704C-BD3A-A0630EAED59F}"/>
              </a:ext>
            </a:extLst>
          </p:cNvPr>
          <p:cNvPicPr>
            <a:picLocks noGrp="1" noChangeAspect="1"/>
          </p:cNvPicPr>
          <p:nvPr>
            <p:ph idx="1"/>
          </p:nvPr>
        </p:nvPicPr>
        <p:blipFill>
          <a:blip r:embed="rId2"/>
          <a:stretch>
            <a:fillRect/>
          </a:stretch>
        </p:blipFill>
        <p:spPr>
          <a:xfrm>
            <a:off x="457201" y="334926"/>
            <a:ext cx="8229599" cy="6188148"/>
          </a:xfrm>
          <a:prstGeom prst="rect">
            <a:avLst/>
          </a:prstGeom>
        </p:spPr>
      </p:pic>
    </p:spTree>
    <p:extLst>
      <p:ext uri="{BB962C8B-B14F-4D97-AF65-F5344CB8AC3E}">
        <p14:creationId xmlns:p14="http://schemas.microsoft.com/office/powerpoint/2010/main" val="41085874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C37A-87A9-824B-988F-5C15A80B4433}"/>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B24FC667-D44C-EA43-9C9E-7911D297054F}"/>
              </a:ext>
            </a:extLst>
          </p:cNvPr>
          <p:cNvSpPr>
            <a:spLocks noGrp="1"/>
          </p:cNvSpPr>
          <p:nvPr>
            <p:ph idx="1"/>
          </p:nvPr>
        </p:nvSpPr>
        <p:spPr/>
        <p:txBody>
          <a:bodyPr/>
          <a:lstStyle/>
          <a:p>
            <a:r>
              <a:rPr lang="en-US" dirty="0"/>
              <a:t>Repeated and varied use (12 repetitions)</a:t>
            </a:r>
          </a:p>
          <a:p>
            <a:r>
              <a:rPr lang="en-US" dirty="0"/>
              <a:t>All modes of language (reading, writing, speaking, listening, graphic/pictographic, kinesthetic)</a:t>
            </a:r>
          </a:p>
          <a:p>
            <a:r>
              <a:rPr lang="en-US" dirty="0"/>
              <a:t>Personal connections (personal vocabulary lists, word wizards)</a:t>
            </a:r>
          </a:p>
          <a:p>
            <a:r>
              <a:rPr lang="en-US" dirty="0"/>
              <a:t>Frequent review</a:t>
            </a:r>
          </a:p>
        </p:txBody>
      </p:sp>
    </p:spTree>
    <p:extLst>
      <p:ext uri="{BB962C8B-B14F-4D97-AF65-F5344CB8AC3E}">
        <p14:creationId xmlns:p14="http://schemas.microsoft.com/office/powerpoint/2010/main" val="855333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Sensitivity to meaning</a:t>
            </a:r>
          </a:p>
        </p:txBody>
      </p:sp>
      <p:sp>
        <p:nvSpPr>
          <p:cNvPr id="3" name="Content Placeholder 2"/>
          <p:cNvSpPr>
            <a:spLocks noGrp="1"/>
          </p:cNvSpPr>
          <p:nvPr>
            <p:ph idx="1"/>
          </p:nvPr>
        </p:nvSpPr>
        <p:spPr/>
        <p:txBody>
          <a:bodyPr/>
          <a:lstStyle/>
          <a:p>
            <a:pPr marL="0" indent="0">
              <a:buNone/>
            </a:pPr>
            <a:r>
              <a:rPr lang="en-US" b="1" dirty="0"/>
              <a:t>Metacognitive awareness</a:t>
            </a:r>
          </a:p>
          <a:p>
            <a:r>
              <a:rPr lang="en-US" dirty="0"/>
              <a:t>It is essential that students have metacognitive awareness during reading</a:t>
            </a:r>
          </a:p>
          <a:p>
            <a:r>
              <a:rPr lang="en-US" dirty="0"/>
              <a:t>They need to be sensitive to their lack of understanding of words</a:t>
            </a:r>
          </a:p>
          <a:p>
            <a:r>
              <a:rPr lang="en-US" dirty="0"/>
              <a:t>It is important to be able to proceed in trying to make sense of text even when you don’t know all the words, but it is also essential that you be aware of when you don’t know the meaning of words</a:t>
            </a:r>
          </a:p>
          <a:p>
            <a:endParaRPr lang="en-US" dirty="0"/>
          </a:p>
          <a:p>
            <a:endParaRPr lang="en-US" dirty="0"/>
          </a:p>
        </p:txBody>
      </p:sp>
    </p:spTree>
    <p:extLst>
      <p:ext uri="{BB962C8B-B14F-4D97-AF65-F5344CB8AC3E}">
        <p14:creationId xmlns:p14="http://schemas.microsoft.com/office/powerpoint/2010/main" val="678084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719263"/>
          <a:ext cx="8407401" cy="4450080"/>
        </p:xfrm>
        <a:graphic>
          <a:graphicData uri="http://schemas.openxmlformats.org/drawingml/2006/table">
            <a:tbl>
              <a:tblPr firstRow="1" bandRow="1">
                <a:tableStyleId>{5C22544A-7EE6-4342-B048-85BDC9FD1C3A}</a:tableStyleId>
              </a:tblPr>
              <a:tblGrid>
                <a:gridCol w="2802467">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2802467">
                  <a:extLst>
                    <a:ext uri="{9D8B030D-6E8A-4147-A177-3AD203B41FA5}">
                      <a16:colId xmlns:a16="http://schemas.microsoft.com/office/drawing/2014/main" val="20002"/>
                    </a:ext>
                  </a:extLst>
                </a:gridCol>
              </a:tblGrid>
              <a:tr h="370840">
                <a:tc>
                  <a:txBody>
                    <a:bodyPr/>
                    <a:lstStyle/>
                    <a:p>
                      <a:pPr algn="ctr"/>
                      <a:r>
                        <a:rPr lang="en-US" dirty="0">
                          <a:solidFill>
                            <a:schemeClr val="tx1"/>
                          </a:solidFill>
                        </a:rPr>
                        <a:t>Prefix</a:t>
                      </a:r>
                    </a:p>
                  </a:txBody>
                  <a:tcPr/>
                </a:tc>
                <a:tc>
                  <a:txBody>
                    <a:bodyPr/>
                    <a:lstStyle/>
                    <a:p>
                      <a:pPr algn="ctr"/>
                      <a:r>
                        <a:rPr lang="en-US" dirty="0">
                          <a:solidFill>
                            <a:schemeClr val="tx1"/>
                          </a:solidFill>
                        </a:rPr>
                        <a:t>Meaning</a:t>
                      </a:r>
                    </a:p>
                  </a:txBody>
                  <a:tcPr/>
                </a:tc>
                <a:tc>
                  <a:txBody>
                    <a:bodyPr/>
                    <a:lstStyle/>
                    <a:p>
                      <a:pPr algn="ctr"/>
                      <a:r>
                        <a:rPr lang="en-US" dirty="0">
                          <a:solidFill>
                            <a:schemeClr val="tx1"/>
                          </a:solidFill>
                        </a:rPr>
                        <a:t>Example</a:t>
                      </a:r>
                    </a:p>
                  </a:txBody>
                  <a:tcPr/>
                </a:tc>
                <a:extLst>
                  <a:ext uri="{0D108BD9-81ED-4DB2-BD59-A6C34878D82A}">
                    <a16:rowId xmlns:a16="http://schemas.microsoft.com/office/drawing/2014/main" val="10000"/>
                  </a:ext>
                </a:extLst>
              </a:tr>
              <a:tr h="370840">
                <a:tc>
                  <a:txBody>
                    <a:bodyPr/>
                    <a:lstStyle/>
                    <a:p>
                      <a:pPr algn="ctr"/>
                      <a:r>
                        <a:rPr lang="en-US" dirty="0"/>
                        <a:t>anti-</a:t>
                      </a:r>
                    </a:p>
                  </a:txBody>
                  <a:tcPr/>
                </a:tc>
                <a:tc>
                  <a:txBody>
                    <a:bodyPr/>
                    <a:lstStyle/>
                    <a:p>
                      <a:pPr algn="ctr"/>
                      <a:r>
                        <a:rPr lang="en-US" dirty="0"/>
                        <a:t>against</a:t>
                      </a:r>
                    </a:p>
                  </a:txBody>
                  <a:tcPr/>
                </a:tc>
                <a:tc>
                  <a:txBody>
                    <a:bodyPr/>
                    <a:lstStyle/>
                    <a:p>
                      <a:pPr algn="ctr"/>
                      <a:r>
                        <a:rPr lang="en-US" dirty="0"/>
                        <a:t>antisocial</a:t>
                      </a:r>
                    </a:p>
                  </a:txBody>
                  <a:tcPr/>
                </a:tc>
                <a:extLst>
                  <a:ext uri="{0D108BD9-81ED-4DB2-BD59-A6C34878D82A}">
                    <a16:rowId xmlns:a16="http://schemas.microsoft.com/office/drawing/2014/main" val="10001"/>
                  </a:ext>
                </a:extLst>
              </a:tr>
              <a:tr h="370840">
                <a:tc>
                  <a:txBody>
                    <a:bodyPr/>
                    <a:lstStyle/>
                    <a:p>
                      <a:pPr algn="ctr"/>
                      <a:r>
                        <a:rPr lang="en-US" dirty="0"/>
                        <a:t>de-</a:t>
                      </a:r>
                    </a:p>
                  </a:txBody>
                  <a:tcPr/>
                </a:tc>
                <a:tc>
                  <a:txBody>
                    <a:bodyPr/>
                    <a:lstStyle/>
                    <a:p>
                      <a:pPr algn="ctr"/>
                      <a:r>
                        <a:rPr lang="en-US" dirty="0"/>
                        <a:t>opposite</a:t>
                      </a:r>
                    </a:p>
                  </a:txBody>
                  <a:tcPr/>
                </a:tc>
                <a:tc>
                  <a:txBody>
                    <a:bodyPr/>
                    <a:lstStyle/>
                    <a:p>
                      <a:pPr algn="ctr"/>
                      <a:r>
                        <a:rPr lang="en-US" dirty="0"/>
                        <a:t>decode</a:t>
                      </a:r>
                    </a:p>
                  </a:txBody>
                  <a:tcPr/>
                </a:tc>
                <a:extLst>
                  <a:ext uri="{0D108BD9-81ED-4DB2-BD59-A6C34878D82A}">
                    <a16:rowId xmlns:a16="http://schemas.microsoft.com/office/drawing/2014/main" val="10002"/>
                  </a:ext>
                </a:extLst>
              </a:tr>
              <a:tr h="370840">
                <a:tc>
                  <a:txBody>
                    <a:bodyPr/>
                    <a:lstStyle/>
                    <a:p>
                      <a:pPr algn="ctr"/>
                      <a:r>
                        <a:rPr lang="en-US" dirty="0"/>
                        <a:t>dis-</a:t>
                      </a:r>
                    </a:p>
                  </a:txBody>
                  <a:tcPr/>
                </a:tc>
                <a:tc>
                  <a:txBody>
                    <a:bodyPr/>
                    <a:lstStyle/>
                    <a:p>
                      <a:pPr algn="ctr"/>
                      <a:r>
                        <a:rPr lang="en-US" dirty="0"/>
                        <a:t>not,</a:t>
                      </a:r>
                      <a:r>
                        <a:rPr lang="en-US" baseline="0" dirty="0"/>
                        <a:t> opposite of</a:t>
                      </a:r>
                      <a:endParaRPr lang="en-US" dirty="0"/>
                    </a:p>
                  </a:txBody>
                  <a:tcPr/>
                </a:tc>
                <a:tc>
                  <a:txBody>
                    <a:bodyPr/>
                    <a:lstStyle/>
                    <a:p>
                      <a:pPr algn="ctr"/>
                      <a:r>
                        <a:rPr lang="en-US" dirty="0"/>
                        <a:t>disagree</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en-,</a:t>
                      </a:r>
                      <a:r>
                        <a:rPr lang="en-US" baseline="0" dirty="0"/>
                        <a:t> </a:t>
                      </a:r>
                      <a:r>
                        <a:rPr lang="en-US" baseline="0" dirty="0" err="1"/>
                        <a:t>em</a:t>
                      </a:r>
                      <a:r>
                        <a:rPr lang="en-US" baseline="0" dirty="0"/>
                        <a:t>-</a:t>
                      </a:r>
                    </a:p>
                  </a:txBody>
                  <a:tcPr/>
                </a:tc>
                <a:tc>
                  <a:txBody>
                    <a:bodyPr/>
                    <a:lstStyle/>
                    <a:p>
                      <a:pPr algn="ctr"/>
                      <a:r>
                        <a:rPr lang="en-US" dirty="0"/>
                        <a:t>put</a:t>
                      </a:r>
                      <a:r>
                        <a:rPr lang="en-US" baseline="0" dirty="0"/>
                        <a:t> into, provide with</a:t>
                      </a:r>
                      <a:endParaRPr lang="en-US" dirty="0"/>
                    </a:p>
                  </a:txBody>
                  <a:tcPr/>
                </a:tc>
                <a:tc>
                  <a:txBody>
                    <a:bodyPr/>
                    <a:lstStyle/>
                    <a:p>
                      <a:pPr algn="ctr"/>
                      <a:r>
                        <a:rPr lang="en-US" dirty="0"/>
                        <a:t>enslave,</a:t>
                      </a:r>
                      <a:r>
                        <a:rPr lang="en-US" baseline="0" dirty="0"/>
                        <a:t> empower</a:t>
                      </a:r>
                      <a:endParaRPr lang="en-US" dirty="0"/>
                    </a:p>
                  </a:txBody>
                  <a:tcPr/>
                </a:tc>
                <a:extLst>
                  <a:ext uri="{0D108BD9-81ED-4DB2-BD59-A6C34878D82A}">
                    <a16:rowId xmlns:a16="http://schemas.microsoft.com/office/drawing/2014/main" val="10004"/>
                  </a:ext>
                </a:extLst>
              </a:tr>
              <a:tr h="370840">
                <a:tc>
                  <a:txBody>
                    <a:bodyPr/>
                    <a:lstStyle/>
                    <a:p>
                      <a:pPr algn="ctr"/>
                      <a:r>
                        <a:rPr lang="en-US" dirty="0"/>
                        <a:t>fore-</a:t>
                      </a:r>
                    </a:p>
                  </a:txBody>
                  <a:tcPr/>
                </a:tc>
                <a:tc>
                  <a:txBody>
                    <a:bodyPr/>
                    <a:lstStyle/>
                    <a:p>
                      <a:pPr algn="ctr"/>
                      <a:r>
                        <a:rPr lang="en-US" dirty="0"/>
                        <a:t>before</a:t>
                      </a:r>
                    </a:p>
                  </a:txBody>
                  <a:tcPr/>
                </a:tc>
                <a:tc>
                  <a:txBody>
                    <a:bodyPr/>
                    <a:lstStyle/>
                    <a:p>
                      <a:pPr algn="ctr"/>
                      <a:r>
                        <a:rPr lang="en-US" dirty="0"/>
                        <a:t>foresee</a:t>
                      </a:r>
                    </a:p>
                  </a:txBody>
                  <a:tcPr/>
                </a:tc>
                <a:extLst>
                  <a:ext uri="{0D108BD9-81ED-4DB2-BD59-A6C34878D82A}">
                    <a16:rowId xmlns:a16="http://schemas.microsoft.com/office/drawing/2014/main" val="10005"/>
                  </a:ext>
                </a:extLst>
              </a:tr>
              <a:tr h="370840">
                <a:tc>
                  <a:txBody>
                    <a:bodyPr/>
                    <a:lstStyle/>
                    <a:p>
                      <a:pPr algn="ctr"/>
                      <a:r>
                        <a:rPr lang="en-US" dirty="0"/>
                        <a:t>in-, </a:t>
                      </a:r>
                      <a:r>
                        <a:rPr lang="en-US" dirty="0" err="1"/>
                        <a:t>im</a:t>
                      </a:r>
                      <a:r>
                        <a:rPr lang="en-US" dirty="0"/>
                        <a:t>-</a:t>
                      </a:r>
                    </a:p>
                  </a:txBody>
                  <a:tcPr/>
                </a:tc>
                <a:tc>
                  <a:txBody>
                    <a:bodyPr/>
                    <a:lstStyle/>
                    <a:p>
                      <a:pPr algn="ctr"/>
                      <a:r>
                        <a:rPr lang="en-US" dirty="0"/>
                        <a:t>in</a:t>
                      </a:r>
                    </a:p>
                  </a:txBody>
                  <a:tcPr/>
                </a:tc>
                <a:tc>
                  <a:txBody>
                    <a:bodyPr/>
                    <a:lstStyle/>
                    <a:p>
                      <a:pPr algn="ctr"/>
                      <a:r>
                        <a:rPr lang="en-US" dirty="0"/>
                        <a:t>infield</a:t>
                      </a:r>
                    </a:p>
                  </a:txBody>
                  <a:tcPr/>
                </a:tc>
                <a:extLst>
                  <a:ext uri="{0D108BD9-81ED-4DB2-BD59-A6C34878D82A}">
                    <a16:rowId xmlns:a16="http://schemas.microsoft.com/office/drawing/2014/main" val="10006"/>
                  </a:ext>
                </a:extLst>
              </a:tr>
              <a:tr h="370840">
                <a:tc>
                  <a:txBody>
                    <a:bodyPr/>
                    <a:lstStyle/>
                    <a:p>
                      <a:pPr algn="ctr"/>
                      <a:r>
                        <a:rPr lang="en-US" dirty="0"/>
                        <a:t>in-,</a:t>
                      </a:r>
                      <a:r>
                        <a:rPr lang="en-US" baseline="0" dirty="0"/>
                        <a:t> </a:t>
                      </a:r>
                      <a:r>
                        <a:rPr lang="en-US" baseline="0" dirty="0" err="1"/>
                        <a:t>im</a:t>
                      </a:r>
                      <a:r>
                        <a:rPr lang="en-US" baseline="0" dirty="0"/>
                        <a:t>-, </a:t>
                      </a:r>
                      <a:r>
                        <a:rPr lang="en-US" baseline="0" dirty="0" err="1"/>
                        <a:t>il</a:t>
                      </a:r>
                      <a:r>
                        <a:rPr lang="en-US" baseline="0" dirty="0"/>
                        <a:t>-, </a:t>
                      </a:r>
                      <a:r>
                        <a:rPr lang="en-US" baseline="0" dirty="0" err="1"/>
                        <a:t>ir</a:t>
                      </a:r>
                      <a:r>
                        <a:rPr lang="en-US" baseline="0" dirty="0"/>
                        <a:t>-</a:t>
                      </a:r>
                      <a:endParaRPr lang="en-US" dirty="0"/>
                    </a:p>
                  </a:txBody>
                  <a:tcPr/>
                </a:tc>
                <a:tc>
                  <a:txBody>
                    <a:bodyPr/>
                    <a:lstStyle/>
                    <a:p>
                      <a:pPr algn="ctr"/>
                      <a:r>
                        <a:rPr lang="en-US" dirty="0"/>
                        <a:t>not</a:t>
                      </a:r>
                    </a:p>
                  </a:txBody>
                  <a:tcPr/>
                </a:tc>
                <a:tc>
                  <a:txBody>
                    <a:bodyPr/>
                    <a:lstStyle/>
                    <a:p>
                      <a:pPr algn="ctr"/>
                      <a:r>
                        <a:rPr lang="en-US" dirty="0"/>
                        <a:t>impossible, inaction</a:t>
                      </a:r>
                    </a:p>
                  </a:txBody>
                  <a:tcPr/>
                </a:tc>
                <a:extLst>
                  <a:ext uri="{0D108BD9-81ED-4DB2-BD59-A6C34878D82A}">
                    <a16:rowId xmlns:a16="http://schemas.microsoft.com/office/drawing/2014/main" val="10007"/>
                  </a:ext>
                </a:extLst>
              </a:tr>
              <a:tr h="370840">
                <a:tc>
                  <a:txBody>
                    <a:bodyPr/>
                    <a:lstStyle/>
                    <a:p>
                      <a:pPr algn="ctr"/>
                      <a:r>
                        <a:rPr lang="en-US" dirty="0"/>
                        <a:t>inter-</a:t>
                      </a:r>
                    </a:p>
                  </a:txBody>
                  <a:tcPr/>
                </a:tc>
                <a:tc>
                  <a:txBody>
                    <a:bodyPr/>
                    <a:lstStyle/>
                    <a:p>
                      <a:pPr algn="ctr"/>
                      <a:r>
                        <a:rPr lang="en-US" dirty="0"/>
                        <a:t>between</a:t>
                      </a:r>
                    </a:p>
                  </a:txBody>
                  <a:tcPr/>
                </a:tc>
                <a:tc>
                  <a:txBody>
                    <a:bodyPr/>
                    <a:lstStyle/>
                    <a:p>
                      <a:pPr algn="ctr"/>
                      <a:r>
                        <a:rPr lang="en-US" dirty="0"/>
                        <a:t>intersection</a:t>
                      </a:r>
                    </a:p>
                  </a:txBody>
                  <a:tcPr/>
                </a:tc>
                <a:extLst>
                  <a:ext uri="{0D108BD9-81ED-4DB2-BD59-A6C34878D82A}">
                    <a16:rowId xmlns:a16="http://schemas.microsoft.com/office/drawing/2014/main" val="10008"/>
                  </a:ext>
                </a:extLst>
              </a:tr>
              <a:tr h="370840">
                <a:tc>
                  <a:txBody>
                    <a:bodyPr/>
                    <a:lstStyle/>
                    <a:p>
                      <a:pPr algn="ctr"/>
                      <a:r>
                        <a:rPr lang="en-US" dirty="0"/>
                        <a:t>mid-</a:t>
                      </a:r>
                    </a:p>
                  </a:txBody>
                  <a:tcPr/>
                </a:tc>
                <a:tc>
                  <a:txBody>
                    <a:bodyPr/>
                    <a:lstStyle/>
                    <a:p>
                      <a:pPr algn="ctr"/>
                      <a:r>
                        <a:rPr lang="en-US" dirty="0"/>
                        <a:t>middle</a:t>
                      </a:r>
                    </a:p>
                  </a:txBody>
                  <a:tcPr/>
                </a:tc>
                <a:tc>
                  <a:txBody>
                    <a:bodyPr/>
                    <a:lstStyle/>
                    <a:p>
                      <a:pPr algn="ctr"/>
                      <a:r>
                        <a:rPr lang="en-US" dirty="0"/>
                        <a:t>midway</a:t>
                      </a:r>
                    </a:p>
                  </a:txBody>
                  <a:tcPr/>
                </a:tc>
                <a:extLst>
                  <a:ext uri="{0D108BD9-81ED-4DB2-BD59-A6C34878D82A}">
                    <a16:rowId xmlns:a16="http://schemas.microsoft.com/office/drawing/2014/main" val="10009"/>
                  </a:ext>
                </a:extLst>
              </a:tr>
              <a:tr h="370840">
                <a:tc>
                  <a:txBody>
                    <a:bodyPr/>
                    <a:lstStyle/>
                    <a:p>
                      <a:pPr algn="ctr"/>
                      <a:r>
                        <a:rPr lang="en-US" dirty="0" err="1"/>
                        <a:t>mis</a:t>
                      </a:r>
                      <a:r>
                        <a:rPr lang="en-US" dirty="0"/>
                        <a:t>-</a:t>
                      </a:r>
                    </a:p>
                  </a:txBody>
                  <a:tcPr/>
                </a:tc>
                <a:tc>
                  <a:txBody>
                    <a:bodyPr/>
                    <a:lstStyle/>
                    <a:p>
                      <a:pPr algn="ctr"/>
                      <a:r>
                        <a:rPr lang="en-US" dirty="0"/>
                        <a:t>wrongly</a:t>
                      </a:r>
                    </a:p>
                  </a:txBody>
                  <a:tcPr/>
                </a:tc>
                <a:tc>
                  <a:txBody>
                    <a:bodyPr/>
                    <a:lstStyle/>
                    <a:p>
                      <a:pPr algn="ctr"/>
                      <a:r>
                        <a:rPr lang="en-US" dirty="0"/>
                        <a:t>mispronounce</a:t>
                      </a:r>
                    </a:p>
                  </a:txBody>
                  <a:tcPr/>
                </a:tc>
                <a:extLst>
                  <a:ext uri="{0D108BD9-81ED-4DB2-BD59-A6C34878D82A}">
                    <a16:rowId xmlns:a16="http://schemas.microsoft.com/office/drawing/2014/main" val="10010"/>
                  </a:ext>
                </a:extLst>
              </a:tr>
              <a:tr h="370840">
                <a:tc>
                  <a:txBody>
                    <a:bodyPr/>
                    <a:lstStyle/>
                    <a:p>
                      <a:pPr algn="ctr"/>
                      <a:r>
                        <a:rPr lang="en-US" dirty="0"/>
                        <a:t>non-</a:t>
                      </a:r>
                    </a:p>
                  </a:txBody>
                  <a:tcPr/>
                </a:tc>
                <a:tc>
                  <a:txBody>
                    <a:bodyPr/>
                    <a:lstStyle/>
                    <a:p>
                      <a:pPr algn="ctr"/>
                      <a:r>
                        <a:rPr lang="en-US" dirty="0"/>
                        <a:t>not</a:t>
                      </a:r>
                    </a:p>
                  </a:txBody>
                  <a:tcPr/>
                </a:tc>
                <a:tc>
                  <a:txBody>
                    <a:bodyPr/>
                    <a:lstStyle/>
                    <a:p>
                      <a:pPr algn="ctr"/>
                      <a:r>
                        <a:rPr lang="en-US" dirty="0"/>
                        <a:t>nonsense</a:t>
                      </a:r>
                    </a:p>
                  </a:txBody>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r>
              <a:rPr lang="en-US" dirty="0"/>
              <a:t>Common Prefixes</a:t>
            </a:r>
          </a:p>
        </p:txBody>
      </p:sp>
    </p:spTree>
    <p:extLst>
      <p:ext uri="{BB962C8B-B14F-4D97-AF65-F5344CB8AC3E}">
        <p14:creationId xmlns:p14="http://schemas.microsoft.com/office/powerpoint/2010/main" val="8591408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Morphology</a:t>
            </a:r>
          </a:p>
        </p:txBody>
      </p:sp>
      <p:sp>
        <p:nvSpPr>
          <p:cNvPr id="3" name="Content Placeholder 2"/>
          <p:cNvSpPr>
            <a:spLocks noGrp="1"/>
          </p:cNvSpPr>
          <p:nvPr>
            <p:ph idx="1"/>
          </p:nvPr>
        </p:nvSpPr>
        <p:spPr/>
        <p:txBody>
          <a:bodyPr/>
          <a:lstStyle/>
          <a:p>
            <a:pPr marL="0" indent="0">
              <a:buNone/>
            </a:pPr>
            <a:r>
              <a:rPr lang="en-US" dirty="0"/>
              <a:t>Analyzing words (cont.)</a:t>
            </a:r>
          </a:p>
          <a:p>
            <a:pPr marL="0" indent="0">
              <a:buNone/>
            </a:pPr>
            <a:endParaRPr lang="en-US" dirty="0"/>
          </a:p>
          <a:p>
            <a:r>
              <a:rPr lang="en-US" dirty="0"/>
              <a:t>Morphology refers to the study of how words are formed by analyzing the structure of words and word parts such as stems, root words, prefixes, and suffixes. </a:t>
            </a:r>
          </a:p>
          <a:p>
            <a:r>
              <a:rPr lang="en-US" dirty="0"/>
              <a:t>Words meanings can sometimes be figured out from morphology (breaking words into their meaningful parts)</a:t>
            </a:r>
          </a:p>
          <a:p>
            <a:r>
              <a:rPr lang="en-US" dirty="0"/>
              <a:t>This kind of work is best done with words that students are confronting in their reading</a:t>
            </a:r>
          </a:p>
          <a:p>
            <a:endParaRPr lang="en-US" dirty="0"/>
          </a:p>
        </p:txBody>
      </p:sp>
    </p:spTree>
    <p:extLst>
      <p:ext uri="{BB962C8B-B14F-4D97-AF65-F5344CB8AC3E}">
        <p14:creationId xmlns:p14="http://schemas.microsoft.com/office/powerpoint/2010/main" val="1255752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719263"/>
          <a:ext cx="8407401" cy="4450080"/>
        </p:xfrm>
        <a:graphic>
          <a:graphicData uri="http://schemas.openxmlformats.org/drawingml/2006/table">
            <a:tbl>
              <a:tblPr firstRow="1" bandRow="1">
                <a:tableStyleId>{5C22544A-7EE6-4342-B048-85BDC9FD1C3A}</a:tableStyleId>
              </a:tblPr>
              <a:tblGrid>
                <a:gridCol w="2802467">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2802467">
                  <a:extLst>
                    <a:ext uri="{9D8B030D-6E8A-4147-A177-3AD203B41FA5}">
                      <a16:colId xmlns:a16="http://schemas.microsoft.com/office/drawing/2014/main" val="20002"/>
                    </a:ext>
                  </a:extLst>
                </a:gridCol>
              </a:tblGrid>
              <a:tr h="370840">
                <a:tc>
                  <a:txBody>
                    <a:bodyPr/>
                    <a:lstStyle/>
                    <a:p>
                      <a:pPr algn="ctr"/>
                      <a:r>
                        <a:rPr lang="en-US" dirty="0">
                          <a:solidFill>
                            <a:schemeClr val="tx1"/>
                          </a:solidFill>
                        </a:rPr>
                        <a:t>Prefix</a:t>
                      </a:r>
                    </a:p>
                  </a:txBody>
                  <a:tcPr/>
                </a:tc>
                <a:tc>
                  <a:txBody>
                    <a:bodyPr/>
                    <a:lstStyle/>
                    <a:p>
                      <a:pPr algn="ctr"/>
                      <a:r>
                        <a:rPr lang="en-US" dirty="0">
                          <a:solidFill>
                            <a:schemeClr val="tx1"/>
                          </a:solidFill>
                        </a:rPr>
                        <a:t>Meaning</a:t>
                      </a:r>
                    </a:p>
                  </a:txBody>
                  <a:tcPr/>
                </a:tc>
                <a:tc>
                  <a:txBody>
                    <a:bodyPr/>
                    <a:lstStyle/>
                    <a:p>
                      <a:pPr algn="ctr"/>
                      <a:r>
                        <a:rPr lang="en-US" dirty="0">
                          <a:solidFill>
                            <a:schemeClr val="tx1"/>
                          </a:solidFill>
                        </a:rPr>
                        <a:t>Example</a:t>
                      </a:r>
                    </a:p>
                  </a:txBody>
                  <a:tcPr/>
                </a:tc>
                <a:extLst>
                  <a:ext uri="{0D108BD9-81ED-4DB2-BD59-A6C34878D82A}">
                    <a16:rowId xmlns:a16="http://schemas.microsoft.com/office/drawing/2014/main" val="10000"/>
                  </a:ext>
                </a:extLst>
              </a:tr>
              <a:tr h="370840">
                <a:tc>
                  <a:txBody>
                    <a:bodyPr/>
                    <a:lstStyle/>
                    <a:p>
                      <a:pPr algn="ctr"/>
                      <a:r>
                        <a:rPr lang="en-US" dirty="0"/>
                        <a:t>anti-</a:t>
                      </a:r>
                    </a:p>
                  </a:txBody>
                  <a:tcPr/>
                </a:tc>
                <a:tc>
                  <a:txBody>
                    <a:bodyPr/>
                    <a:lstStyle/>
                    <a:p>
                      <a:pPr algn="ctr"/>
                      <a:r>
                        <a:rPr lang="en-US" dirty="0"/>
                        <a:t>against</a:t>
                      </a:r>
                    </a:p>
                  </a:txBody>
                  <a:tcPr/>
                </a:tc>
                <a:tc>
                  <a:txBody>
                    <a:bodyPr/>
                    <a:lstStyle/>
                    <a:p>
                      <a:pPr algn="ctr"/>
                      <a:r>
                        <a:rPr lang="en-US" dirty="0"/>
                        <a:t>antisocial</a:t>
                      </a:r>
                    </a:p>
                  </a:txBody>
                  <a:tcPr/>
                </a:tc>
                <a:extLst>
                  <a:ext uri="{0D108BD9-81ED-4DB2-BD59-A6C34878D82A}">
                    <a16:rowId xmlns:a16="http://schemas.microsoft.com/office/drawing/2014/main" val="10001"/>
                  </a:ext>
                </a:extLst>
              </a:tr>
              <a:tr h="370840">
                <a:tc>
                  <a:txBody>
                    <a:bodyPr/>
                    <a:lstStyle/>
                    <a:p>
                      <a:pPr algn="ctr"/>
                      <a:r>
                        <a:rPr lang="en-US" dirty="0"/>
                        <a:t>de-</a:t>
                      </a:r>
                    </a:p>
                  </a:txBody>
                  <a:tcPr/>
                </a:tc>
                <a:tc>
                  <a:txBody>
                    <a:bodyPr/>
                    <a:lstStyle/>
                    <a:p>
                      <a:pPr algn="ctr"/>
                      <a:r>
                        <a:rPr lang="en-US" dirty="0"/>
                        <a:t>opposite</a:t>
                      </a:r>
                    </a:p>
                  </a:txBody>
                  <a:tcPr/>
                </a:tc>
                <a:tc>
                  <a:txBody>
                    <a:bodyPr/>
                    <a:lstStyle/>
                    <a:p>
                      <a:pPr algn="ctr"/>
                      <a:r>
                        <a:rPr lang="en-US" dirty="0"/>
                        <a:t>decode</a:t>
                      </a:r>
                    </a:p>
                  </a:txBody>
                  <a:tcPr/>
                </a:tc>
                <a:extLst>
                  <a:ext uri="{0D108BD9-81ED-4DB2-BD59-A6C34878D82A}">
                    <a16:rowId xmlns:a16="http://schemas.microsoft.com/office/drawing/2014/main" val="10002"/>
                  </a:ext>
                </a:extLst>
              </a:tr>
              <a:tr h="370840">
                <a:tc>
                  <a:txBody>
                    <a:bodyPr/>
                    <a:lstStyle/>
                    <a:p>
                      <a:pPr algn="ctr"/>
                      <a:r>
                        <a:rPr lang="en-US" dirty="0"/>
                        <a:t>dis-</a:t>
                      </a:r>
                    </a:p>
                  </a:txBody>
                  <a:tcPr/>
                </a:tc>
                <a:tc>
                  <a:txBody>
                    <a:bodyPr/>
                    <a:lstStyle/>
                    <a:p>
                      <a:pPr algn="ctr"/>
                      <a:r>
                        <a:rPr lang="en-US" dirty="0"/>
                        <a:t>not,</a:t>
                      </a:r>
                      <a:r>
                        <a:rPr lang="en-US" baseline="0" dirty="0"/>
                        <a:t> opposite of</a:t>
                      </a:r>
                      <a:endParaRPr lang="en-US" dirty="0"/>
                    </a:p>
                  </a:txBody>
                  <a:tcPr/>
                </a:tc>
                <a:tc>
                  <a:txBody>
                    <a:bodyPr/>
                    <a:lstStyle/>
                    <a:p>
                      <a:pPr algn="ctr"/>
                      <a:r>
                        <a:rPr lang="en-US" dirty="0"/>
                        <a:t>disagree</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en-,</a:t>
                      </a:r>
                      <a:r>
                        <a:rPr lang="en-US" baseline="0" dirty="0"/>
                        <a:t> </a:t>
                      </a:r>
                      <a:r>
                        <a:rPr lang="en-US" baseline="0" dirty="0" err="1"/>
                        <a:t>em</a:t>
                      </a:r>
                      <a:r>
                        <a:rPr lang="en-US" baseline="0" dirty="0"/>
                        <a:t>-</a:t>
                      </a:r>
                    </a:p>
                  </a:txBody>
                  <a:tcPr/>
                </a:tc>
                <a:tc>
                  <a:txBody>
                    <a:bodyPr/>
                    <a:lstStyle/>
                    <a:p>
                      <a:pPr algn="ctr"/>
                      <a:r>
                        <a:rPr lang="en-US" dirty="0"/>
                        <a:t>put</a:t>
                      </a:r>
                      <a:r>
                        <a:rPr lang="en-US" baseline="0" dirty="0"/>
                        <a:t> into, provide with</a:t>
                      </a:r>
                      <a:endParaRPr lang="en-US" dirty="0"/>
                    </a:p>
                  </a:txBody>
                  <a:tcPr/>
                </a:tc>
                <a:tc>
                  <a:txBody>
                    <a:bodyPr/>
                    <a:lstStyle/>
                    <a:p>
                      <a:pPr algn="ctr"/>
                      <a:r>
                        <a:rPr lang="en-US" dirty="0"/>
                        <a:t>enslave,</a:t>
                      </a:r>
                      <a:r>
                        <a:rPr lang="en-US" baseline="0" dirty="0"/>
                        <a:t> empower</a:t>
                      </a:r>
                      <a:endParaRPr lang="en-US" dirty="0"/>
                    </a:p>
                  </a:txBody>
                  <a:tcPr/>
                </a:tc>
                <a:extLst>
                  <a:ext uri="{0D108BD9-81ED-4DB2-BD59-A6C34878D82A}">
                    <a16:rowId xmlns:a16="http://schemas.microsoft.com/office/drawing/2014/main" val="10004"/>
                  </a:ext>
                </a:extLst>
              </a:tr>
              <a:tr h="370840">
                <a:tc>
                  <a:txBody>
                    <a:bodyPr/>
                    <a:lstStyle/>
                    <a:p>
                      <a:pPr algn="ctr"/>
                      <a:r>
                        <a:rPr lang="en-US" dirty="0"/>
                        <a:t>fore-</a:t>
                      </a:r>
                    </a:p>
                  </a:txBody>
                  <a:tcPr/>
                </a:tc>
                <a:tc>
                  <a:txBody>
                    <a:bodyPr/>
                    <a:lstStyle/>
                    <a:p>
                      <a:pPr algn="ctr"/>
                      <a:r>
                        <a:rPr lang="en-US" dirty="0"/>
                        <a:t>before</a:t>
                      </a:r>
                    </a:p>
                  </a:txBody>
                  <a:tcPr/>
                </a:tc>
                <a:tc>
                  <a:txBody>
                    <a:bodyPr/>
                    <a:lstStyle/>
                    <a:p>
                      <a:pPr algn="ctr"/>
                      <a:r>
                        <a:rPr lang="en-US" dirty="0"/>
                        <a:t>foresee</a:t>
                      </a:r>
                    </a:p>
                  </a:txBody>
                  <a:tcPr/>
                </a:tc>
                <a:extLst>
                  <a:ext uri="{0D108BD9-81ED-4DB2-BD59-A6C34878D82A}">
                    <a16:rowId xmlns:a16="http://schemas.microsoft.com/office/drawing/2014/main" val="10005"/>
                  </a:ext>
                </a:extLst>
              </a:tr>
              <a:tr h="370840">
                <a:tc>
                  <a:txBody>
                    <a:bodyPr/>
                    <a:lstStyle/>
                    <a:p>
                      <a:pPr algn="ctr"/>
                      <a:r>
                        <a:rPr lang="en-US" dirty="0"/>
                        <a:t>in-, </a:t>
                      </a:r>
                      <a:r>
                        <a:rPr lang="en-US" dirty="0" err="1"/>
                        <a:t>im</a:t>
                      </a:r>
                      <a:r>
                        <a:rPr lang="en-US" dirty="0"/>
                        <a:t>-</a:t>
                      </a:r>
                    </a:p>
                  </a:txBody>
                  <a:tcPr/>
                </a:tc>
                <a:tc>
                  <a:txBody>
                    <a:bodyPr/>
                    <a:lstStyle/>
                    <a:p>
                      <a:pPr algn="ctr"/>
                      <a:r>
                        <a:rPr lang="en-US" dirty="0"/>
                        <a:t>in</a:t>
                      </a:r>
                    </a:p>
                  </a:txBody>
                  <a:tcPr/>
                </a:tc>
                <a:tc>
                  <a:txBody>
                    <a:bodyPr/>
                    <a:lstStyle/>
                    <a:p>
                      <a:pPr algn="ctr"/>
                      <a:r>
                        <a:rPr lang="en-US" dirty="0"/>
                        <a:t>infield</a:t>
                      </a:r>
                    </a:p>
                  </a:txBody>
                  <a:tcPr/>
                </a:tc>
                <a:extLst>
                  <a:ext uri="{0D108BD9-81ED-4DB2-BD59-A6C34878D82A}">
                    <a16:rowId xmlns:a16="http://schemas.microsoft.com/office/drawing/2014/main" val="10006"/>
                  </a:ext>
                </a:extLst>
              </a:tr>
              <a:tr h="370840">
                <a:tc>
                  <a:txBody>
                    <a:bodyPr/>
                    <a:lstStyle/>
                    <a:p>
                      <a:pPr algn="ctr"/>
                      <a:r>
                        <a:rPr lang="en-US" dirty="0"/>
                        <a:t>in-,</a:t>
                      </a:r>
                      <a:r>
                        <a:rPr lang="en-US" baseline="0" dirty="0"/>
                        <a:t> </a:t>
                      </a:r>
                      <a:r>
                        <a:rPr lang="en-US" baseline="0" dirty="0" err="1"/>
                        <a:t>im</a:t>
                      </a:r>
                      <a:r>
                        <a:rPr lang="en-US" baseline="0" dirty="0"/>
                        <a:t>-, </a:t>
                      </a:r>
                      <a:r>
                        <a:rPr lang="en-US" baseline="0" dirty="0" err="1"/>
                        <a:t>il</a:t>
                      </a:r>
                      <a:r>
                        <a:rPr lang="en-US" baseline="0" dirty="0"/>
                        <a:t>-, </a:t>
                      </a:r>
                      <a:r>
                        <a:rPr lang="en-US" baseline="0" dirty="0" err="1"/>
                        <a:t>ir</a:t>
                      </a:r>
                      <a:r>
                        <a:rPr lang="en-US" baseline="0" dirty="0"/>
                        <a:t>-</a:t>
                      </a:r>
                      <a:endParaRPr lang="en-US" dirty="0"/>
                    </a:p>
                  </a:txBody>
                  <a:tcPr/>
                </a:tc>
                <a:tc>
                  <a:txBody>
                    <a:bodyPr/>
                    <a:lstStyle/>
                    <a:p>
                      <a:pPr algn="ctr"/>
                      <a:r>
                        <a:rPr lang="en-US" dirty="0"/>
                        <a:t>not</a:t>
                      </a:r>
                    </a:p>
                  </a:txBody>
                  <a:tcPr/>
                </a:tc>
                <a:tc>
                  <a:txBody>
                    <a:bodyPr/>
                    <a:lstStyle/>
                    <a:p>
                      <a:pPr algn="ctr"/>
                      <a:r>
                        <a:rPr lang="en-US" dirty="0"/>
                        <a:t>impossible, inaction</a:t>
                      </a:r>
                    </a:p>
                  </a:txBody>
                  <a:tcPr/>
                </a:tc>
                <a:extLst>
                  <a:ext uri="{0D108BD9-81ED-4DB2-BD59-A6C34878D82A}">
                    <a16:rowId xmlns:a16="http://schemas.microsoft.com/office/drawing/2014/main" val="10007"/>
                  </a:ext>
                </a:extLst>
              </a:tr>
              <a:tr h="370840">
                <a:tc>
                  <a:txBody>
                    <a:bodyPr/>
                    <a:lstStyle/>
                    <a:p>
                      <a:pPr algn="ctr"/>
                      <a:r>
                        <a:rPr lang="en-US" dirty="0"/>
                        <a:t>inter-</a:t>
                      </a:r>
                    </a:p>
                  </a:txBody>
                  <a:tcPr/>
                </a:tc>
                <a:tc>
                  <a:txBody>
                    <a:bodyPr/>
                    <a:lstStyle/>
                    <a:p>
                      <a:pPr algn="ctr"/>
                      <a:r>
                        <a:rPr lang="en-US" dirty="0"/>
                        <a:t>between</a:t>
                      </a:r>
                    </a:p>
                  </a:txBody>
                  <a:tcPr/>
                </a:tc>
                <a:tc>
                  <a:txBody>
                    <a:bodyPr/>
                    <a:lstStyle/>
                    <a:p>
                      <a:pPr algn="ctr"/>
                      <a:r>
                        <a:rPr lang="en-US" dirty="0"/>
                        <a:t>intersection</a:t>
                      </a:r>
                    </a:p>
                  </a:txBody>
                  <a:tcPr/>
                </a:tc>
                <a:extLst>
                  <a:ext uri="{0D108BD9-81ED-4DB2-BD59-A6C34878D82A}">
                    <a16:rowId xmlns:a16="http://schemas.microsoft.com/office/drawing/2014/main" val="10008"/>
                  </a:ext>
                </a:extLst>
              </a:tr>
              <a:tr h="370840">
                <a:tc>
                  <a:txBody>
                    <a:bodyPr/>
                    <a:lstStyle/>
                    <a:p>
                      <a:pPr algn="ctr"/>
                      <a:r>
                        <a:rPr lang="en-US" dirty="0"/>
                        <a:t>mid-</a:t>
                      </a:r>
                    </a:p>
                  </a:txBody>
                  <a:tcPr/>
                </a:tc>
                <a:tc>
                  <a:txBody>
                    <a:bodyPr/>
                    <a:lstStyle/>
                    <a:p>
                      <a:pPr algn="ctr"/>
                      <a:r>
                        <a:rPr lang="en-US" dirty="0"/>
                        <a:t>middle</a:t>
                      </a:r>
                    </a:p>
                  </a:txBody>
                  <a:tcPr/>
                </a:tc>
                <a:tc>
                  <a:txBody>
                    <a:bodyPr/>
                    <a:lstStyle/>
                    <a:p>
                      <a:pPr algn="ctr"/>
                      <a:r>
                        <a:rPr lang="en-US" dirty="0"/>
                        <a:t>midway</a:t>
                      </a:r>
                    </a:p>
                  </a:txBody>
                  <a:tcPr/>
                </a:tc>
                <a:extLst>
                  <a:ext uri="{0D108BD9-81ED-4DB2-BD59-A6C34878D82A}">
                    <a16:rowId xmlns:a16="http://schemas.microsoft.com/office/drawing/2014/main" val="10009"/>
                  </a:ext>
                </a:extLst>
              </a:tr>
              <a:tr h="370840">
                <a:tc>
                  <a:txBody>
                    <a:bodyPr/>
                    <a:lstStyle/>
                    <a:p>
                      <a:pPr algn="ctr"/>
                      <a:r>
                        <a:rPr lang="en-US" dirty="0" err="1"/>
                        <a:t>mis</a:t>
                      </a:r>
                      <a:r>
                        <a:rPr lang="en-US" dirty="0"/>
                        <a:t>-</a:t>
                      </a:r>
                    </a:p>
                  </a:txBody>
                  <a:tcPr/>
                </a:tc>
                <a:tc>
                  <a:txBody>
                    <a:bodyPr/>
                    <a:lstStyle/>
                    <a:p>
                      <a:pPr algn="ctr"/>
                      <a:r>
                        <a:rPr lang="en-US" dirty="0"/>
                        <a:t>wrongly</a:t>
                      </a:r>
                    </a:p>
                  </a:txBody>
                  <a:tcPr/>
                </a:tc>
                <a:tc>
                  <a:txBody>
                    <a:bodyPr/>
                    <a:lstStyle/>
                    <a:p>
                      <a:pPr algn="ctr"/>
                      <a:r>
                        <a:rPr lang="en-US" dirty="0"/>
                        <a:t>mispronounce</a:t>
                      </a:r>
                    </a:p>
                  </a:txBody>
                  <a:tcPr/>
                </a:tc>
                <a:extLst>
                  <a:ext uri="{0D108BD9-81ED-4DB2-BD59-A6C34878D82A}">
                    <a16:rowId xmlns:a16="http://schemas.microsoft.com/office/drawing/2014/main" val="10010"/>
                  </a:ext>
                </a:extLst>
              </a:tr>
              <a:tr h="370840">
                <a:tc>
                  <a:txBody>
                    <a:bodyPr/>
                    <a:lstStyle/>
                    <a:p>
                      <a:pPr algn="ctr"/>
                      <a:r>
                        <a:rPr lang="en-US" dirty="0"/>
                        <a:t>non-</a:t>
                      </a:r>
                    </a:p>
                  </a:txBody>
                  <a:tcPr/>
                </a:tc>
                <a:tc>
                  <a:txBody>
                    <a:bodyPr/>
                    <a:lstStyle/>
                    <a:p>
                      <a:pPr algn="ctr"/>
                      <a:r>
                        <a:rPr lang="en-US" dirty="0"/>
                        <a:t>not</a:t>
                      </a:r>
                    </a:p>
                  </a:txBody>
                  <a:tcPr/>
                </a:tc>
                <a:tc>
                  <a:txBody>
                    <a:bodyPr/>
                    <a:lstStyle/>
                    <a:p>
                      <a:pPr algn="ctr"/>
                      <a:r>
                        <a:rPr lang="en-US" dirty="0"/>
                        <a:t>nonsense</a:t>
                      </a:r>
                    </a:p>
                  </a:txBody>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r>
              <a:rPr lang="en-US" dirty="0"/>
              <a:t>Common Prefixes</a:t>
            </a:r>
          </a:p>
        </p:txBody>
      </p:sp>
    </p:spTree>
    <p:extLst>
      <p:ext uri="{BB962C8B-B14F-4D97-AF65-F5344CB8AC3E}">
        <p14:creationId xmlns:p14="http://schemas.microsoft.com/office/powerpoint/2010/main" val="26518656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719263"/>
          <a:ext cx="8407401" cy="3708400"/>
        </p:xfrm>
        <a:graphic>
          <a:graphicData uri="http://schemas.openxmlformats.org/drawingml/2006/table">
            <a:tbl>
              <a:tblPr firstRow="1" bandRow="1">
                <a:tableStyleId>{5C22544A-7EE6-4342-B048-85BDC9FD1C3A}</a:tableStyleId>
              </a:tblPr>
              <a:tblGrid>
                <a:gridCol w="2802467">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2802467">
                  <a:extLst>
                    <a:ext uri="{9D8B030D-6E8A-4147-A177-3AD203B41FA5}">
                      <a16:colId xmlns:a16="http://schemas.microsoft.com/office/drawing/2014/main" val="20002"/>
                    </a:ext>
                  </a:extLst>
                </a:gridCol>
              </a:tblGrid>
              <a:tr h="370840">
                <a:tc>
                  <a:txBody>
                    <a:bodyPr/>
                    <a:lstStyle/>
                    <a:p>
                      <a:pPr algn="ctr"/>
                      <a:r>
                        <a:rPr lang="en-US" dirty="0">
                          <a:solidFill>
                            <a:srgbClr val="000000"/>
                          </a:solidFill>
                        </a:rPr>
                        <a:t>Prefix</a:t>
                      </a:r>
                    </a:p>
                  </a:txBody>
                  <a:tcPr/>
                </a:tc>
                <a:tc>
                  <a:txBody>
                    <a:bodyPr/>
                    <a:lstStyle/>
                    <a:p>
                      <a:pPr algn="ctr"/>
                      <a:r>
                        <a:rPr lang="en-US" dirty="0">
                          <a:solidFill>
                            <a:srgbClr val="000000"/>
                          </a:solidFill>
                        </a:rPr>
                        <a:t>Meaning</a:t>
                      </a:r>
                    </a:p>
                  </a:txBody>
                  <a:tcPr/>
                </a:tc>
                <a:tc>
                  <a:txBody>
                    <a:bodyPr/>
                    <a:lstStyle/>
                    <a:p>
                      <a:pPr algn="ctr"/>
                      <a:r>
                        <a:rPr lang="en-US" dirty="0">
                          <a:solidFill>
                            <a:srgbClr val="000000"/>
                          </a:solidFill>
                        </a:rPr>
                        <a:t>Example</a:t>
                      </a:r>
                    </a:p>
                  </a:txBody>
                  <a:tcPr/>
                </a:tc>
                <a:extLst>
                  <a:ext uri="{0D108BD9-81ED-4DB2-BD59-A6C34878D82A}">
                    <a16:rowId xmlns:a16="http://schemas.microsoft.com/office/drawing/2014/main" val="10000"/>
                  </a:ext>
                </a:extLst>
              </a:tr>
              <a:tr h="370840">
                <a:tc>
                  <a:txBody>
                    <a:bodyPr/>
                    <a:lstStyle/>
                    <a:p>
                      <a:pPr algn="ctr"/>
                      <a:r>
                        <a:rPr lang="en-US" dirty="0"/>
                        <a:t>over-</a:t>
                      </a:r>
                    </a:p>
                  </a:txBody>
                  <a:tcPr/>
                </a:tc>
                <a:tc>
                  <a:txBody>
                    <a:bodyPr/>
                    <a:lstStyle/>
                    <a:p>
                      <a:pPr algn="ctr"/>
                      <a:r>
                        <a:rPr lang="en-US" dirty="0"/>
                        <a:t>over</a:t>
                      </a:r>
                    </a:p>
                  </a:txBody>
                  <a:tcPr/>
                </a:tc>
                <a:tc>
                  <a:txBody>
                    <a:bodyPr/>
                    <a:lstStyle/>
                    <a:p>
                      <a:pPr algn="ctr"/>
                      <a:r>
                        <a:rPr lang="en-US" dirty="0"/>
                        <a:t>overwork</a:t>
                      </a:r>
                    </a:p>
                  </a:txBody>
                  <a:tcPr/>
                </a:tc>
                <a:extLst>
                  <a:ext uri="{0D108BD9-81ED-4DB2-BD59-A6C34878D82A}">
                    <a16:rowId xmlns:a16="http://schemas.microsoft.com/office/drawing/2014/main" val="10001"/>
                  </a:ext>
                </a:extLst>
              </a:tr>
              <a:tr h="370840">
                <a:tc>
                  <a:txBody>
                    <a:bodyPr/>
                    <a:lstStyle/>
                    <a:p>
                      <a:pPr algn="ctr"/>
                      <a:r>
                        <a:rPr lang="en-US" dirty="0"/>
                        <a:t>pre-</a:t>
                      </a:r>
                    </a:p>
                  </a:txBody>
                  <a:tcPr/>
                </a:tc>
                <a:tc>
                  <a:txBody>
                    <a:bodyPr/>
                    <a:lstStyle/>
                    <a:p>
                      <a:pPr algn="ctr"/>
                      <a:r>
                        <a:rPr lang="en-US" dirty="0"/>
                        <a:t>before</a:t>
                      </a:r>
                    </a:p>
                  </a:txBody>
                  <a:tcPr/>
                </a:tc>
                <a:tc>
                  <a:txBody>
                    <a:bodyPr/>
                    <a:lstStyle/>
                    <a:p>
                      <a:pPr algn="ctr"/>
                      <a:r>
                        <a:rPr lang="en-US" dirty="0"/>
                        <a:t>prepay</a:t>
                      </a:r>
                    </a:p>
                  </a:txBody>
                  <a:tcPr/>
                </a:tc>
                <a:extLst>
                  <a:ext uri="{0D108BD9-81ED-4DB2-BD59-A6C34878D82A}">
                    <a16:rowId xmlns:a16="http://schemas.microsoft.com/office/drawing/2014/main" val="10002"/>
                  </a:ext>
                </a:extLst>
              </a:tr>
              <a:tr h="370840">
                <a:tc>
                  <a:txBody>
                    <a:bodyPr/>
                    <a:lstStyle/>
                    <a:p>
                      <a:pPr algn="ctr"/>
                      <a:r>
                        <a:rPr lang="en-US" dirty="0"/>
                        <a:t>re-</a:t>
                      </a:r>
                    </a:p>
                  </a:txBody>
                  <a:tcPr/>
                </a:tc>
                <a:tc>
                  <a:txBody>
                    <a:bodyPr/>
                    <a:lstStyle/>
                    <a:p>
                      <a:pPr algn="ctr"/>
                      <a:r>
                        <a:rPr lang="en-US" dirty="0"/>
                        <a:t>again</a:t>
                      </a:r>
                    </a:p>
                  </a:txBody>
                  <a:tcPr/>
                </a:tc>
                <a:tc>
                  <a:txBody>
                    <a:bodyPr/>
                    <a:lstStyle/>
                    <a:p>
                      <a:pPr algn="ctr"/>
                      <a:r>
                        <a:rPr lang="en-US" dirty="0"/>
                        <a:t>remember</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semi-</a:t>
                      </a:r>
                    </a:p>
                  </a:txBody>
                  <a:tcPr/>
                </a:tc>
                <a:tc>
                  <a:txBody>
                    <a:bodyPr/>
                    <a:lstStyle/>
                    <a:p>
                      <a:pPr algn="ctr"/>
                      <a:r>
                        <a:rPr lang="en-US" dirty="0"/>
                        <a:t>half</a:t>
                      </a:r>
                    </a:p>
                  </a:txBody>
                  <a:tcPr/>
                </a:tc>
                <a:tc>
                  <a:txBody>
                    <a:bodyPr/>
                    <a:lstStyle/>
                    <a:p>
                      <a:pPr algn="ctr"/>
                      <a:r>
                        <a:rPr lang="en-US" dirty="0"/>
                        <a:t>semicircle</a:t>
                      </a:r>
                    </a:p>
                  </a:txBody>
                  <a:tcPr/>
                </a:tc>
                <a:extLst>
                  <a:ext uri="{0D108BD9-81ED-4DB2-BD59-A6C34878D82A}">
                    <a16:rowId xmlns:a16="http://schemas.microsoft.com/office/drawing/2014/main" val="10004"/>
                  </a:ext>
                </a:extLst>
              </a:tr>
              <a:tr h="370840">
                <a:tc>
                  <a:txBody>
                    <a:bodyPr/>
                    <a:lstStyle/>
                    <a:p>
                      <a:pPr algn="ctr"/>
                      <a:r>
                        <a:rPr lang="en-US" dirty="0"/>
                        <a:t>sub-</a:t>
                      </a:r>
                    </a:p>
                  </a:txBody>
                  <a:tcPr/>
                </a:tc>
                <a:tc>
                  <a:txBody>
                    <a:bodyPr/>
                    <a:lstStyle/>
                    <a:p>
                      <a:pPr algn="ctr"/>
                      <a:r>
                        <a:rPr lang="en-US" dirty="0"/>
                        <a:t>under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submarine</a:t>
                      </a:r>
                    </a:p>
                  </a:txBody>
                  <a:tcPr/>
                </a:tc>
                <a:extLst>
                  <a:ext uri="{0D108BD9-81ED-4DB2-BD59-A6C34878D82A}">
                    <a16:rowId xmlns:a16="http://schemas.microsoft.com/office/drawing/2014/main" val="10005"/>
                  </a:ext>
                </a:extLst>
              </a:tr>
              <a:tr h="370840">
                <a:tc>
                  <a:txBody>
                    <a:bodyPr/>
                    <a:lstStyle/>
                    <a:p>
                      <a:pPr algn="ctr"/>
                      <a:r>
                        <a:rPr lang="en-US" dirty="0"/>
                        <a:t>super-</a:t>
                      </a:r>
                    </a:p>
                  </a:txBody>
                  <a:tcPr/>
                </a:tc>
                <a:tc>
                  <a:txBody>
                    <a:bodyPr/>
                    <a:lstStyle/>
                    <a:p>
                      <a:pPr algn="ctr"/>
                      <a:r>
                        <a:rPr lang="en-US" dirty="0"/>
                        <a:t>above</a:t>
                      </a:r>
                    </a:p>
                  </a:txBody>
                  <a:tcPr/>
                </a:tc>
                <a:tc>
                  <a:txBody>
                    <a:bodyPr/>
                    <a:lstStyle/>
                    <a:p>
                      <a:pPr algn="ctr"/>
                      <a:r>
                        <a:rPr lang="en-US" dirty="0"/>
                        <a:t>Superman</a:t>
                      </a:r>
                    </a:p>
                  </a:txBody>
                  <a:tcPr/>
                </a:tc>
                <a:extLst>
                  <a:ext uri="{0D108BD9-81ED-4DB2-BD59-A6C34878D82A}">
                    <a16:rowId xmlns:a16="http://schemas.microsoft.com/office/drawing/2014/main" val="10006"/>
                  </a:ext>
                </a:extLst>
              </a:tr>
              <a:tr h="370840">
                <a:tc>
                  <a:txBody>
                    <a:bodyPr/>
                    <a:lstStyle/>
                    <a:p>
                      <a:pPr algn="ctr"/>
                      <a:r>
                        <a:rPr lang="en-US" dirty="0"/>
                        <a:t>trans-</a:t>
                      </a:r>
                    </a:p>
                  </a:txBody>
                  <a:tcPr/>
                </a:tc>
                <a:tc>
                  <a:txBody>
                    <a:bodyPr/>
                    <a:lstStyle/>
                    <a:p>
                      <a:pPr algn="ctr"/>
                      <a:r>
                        <a:rPr lang="en-US" dirty="0"/>
                        <a:t>across</a:t>
                      </a:r>
                    </a:p>
                  </a:txBody>
                  <a:tcPr/>
                </a:tc>
                <a:tc>
                  <a:txBody>
                    <a:bodyPr/>
                    <a:lstStyle/>
                    <a:p>
                      <a:pPr algn="ctr"/>
                      <a:r>
                        <a:rPr lang="en-US" dirty="0"/>
                        <a:t>transplant</a:t>
                      </a:r>
                    </a:p>
                  </a:txBody>
                  <a:tcPr/>
                </a:tc>
                <a:extLst>
                  <a:ext uri="{0D108BD9-81ED-4DB2-BD59-A6C34878D82A}">
                    <a16:rowId xmlns:a16="http://schemas.microsoft.com/office/drawing/2014/main" val="10007"/>
                  </a:ext>
                </a:extLst>
              </a:tr>
              <a:tr h="370840">
                <a:tc>
                  <a:txBody>
                    <a:bodyPr/>
                    <a:lstStyle/>
                    <a:p>
                      <a:pPr algn="ctr"/>
                      <a:r>
                        <a:rPr lang="en-US" dirty="0"/>
                        <a:t>un-</a:t>
                      </a:r>
                    </a:p>
                  </a:txBody>
                  <a:tcPr/>
                </a:tc>
                <a:tc>
                  <a:txBody>
                    <a:bodyPr/>
                    <a:lstStyle/>
                    <a:p>
                      <a:pPr algn="ctr"/>
                      <a:r>
                        <a:rPr lang="en-US" dirty="0"/>
                        <a:t>not</a:t>
                      </a:r>
                    </a:p>
                  </a:txBody>
                  <a:tcPr/>
                </a:tc>
                <a:tc>
                  <a:txBody>
                    <a:bodyPr/>
                    <a:lstStyle/>
                    <a:p>
                      <a:pPr algn="ctr"/>
                      <a:r>
                        <a:rPr lang="en-US" dirty="0"/>
                        <a:t>unfriendly</a:t>
                      </a:r>
                    </a:p>
                  </a:txBody>
                  <a:tcPr/>
                </a:tc>
                <a:extLst>
                  <a:ext uri="{0D108BD9-81ED-4DB2-BD59-A6C34878D82A}">
                    <a16:rowId xmlns:a16="http://schemas.microsoft.com/office/drawing/2014/main" val="10008"/>
                  </a:ext>
                </a:extLst>
              </a:tr>
              <a:tr h="370840">
                <a:tc>
                  <a:txBody>
                    <a:bodyPr/>
                    <a:lstStyle/>
                    <a:p>
                      <a:pPr algn="ctr"/>
                      <a:r>
                        <a:rPr lang="en-US" dirty="0"/>
                        <a:t>under-</a:t>
                      </a:r>
                    </a:p>
                  </a:txBody>
                  <a:tcPr/>
                </a:tc>
                <a:tc>
                  <a:txBody>
                    <a:bodyPr/>
                    <a:lstStyle/>
                    <a:p>
                      <a:pPr algn="ctr"/>
                      <a:r>
                        <a:rPr lang="en-US" dirty="0"/>
                        <a:t>under</a:t>
                      </a:r>
                    </a:p>
                  </a:txBody>
                  <a:tcPr/>
                </a:tc>
                <a:tc>
                  <a:txBody>
                    <a:bodyPr/>
                    <a:lstStyle/>
                    <a:p>
                      <a:pPr algn="ctr"/>
                      <a:r>
                        <a:rPr lang="en-US" dirty="0"/>
                        <a:t>underwear</a:t>
                      </a:r>
                    </a:p>
                  </a:txBody>
                  <a:tcPr/>
                </a:tc>
                <a:extLst>
                  <a:ext uri="{0D108BD9-81ED-4DB2-BD59-A6C34878D82A}">
                    <a16:rowId xmlns:a16="http://schemas.microsoft.com/office/drawing/2014/main" val="10009"/>
                  </a:ext>
                </a:extLst>
              </a:tr>
            </a:tbl>
          </a:graphicData>
        </a:graphic>
      </p:graphicFrame>
      <p:sp>
        <p:nvSpPr>
          <p:cNvPr id="3" name="Title 2"/>
          <p:cNvSpPr>
            <a:spLocks noGrp="1"/>
          </p:cNvSpPr>
          <p:nvPr>
            <p:ph type="title"/>
          </p:nvPr>
        </p:nvSpPr>
        <p:spPr/>
        <p:txBody>
          <a:bodyPr/>
          <a:lstStyle/>
          <a:p>
            <a:r>
              <a:rPr lang="en-US" dirty="0"/>
              <a:t>Common Prefixes</a:t>
            </a:r>
          </a:p>
        </p:txBody>
      </p:sp>
      <p:sp>
        <p:nvSpPr>
          <p:cNvPr id="2" name="TextBox 1"/>
          <p:cNvSpPr txBox="1"/>
          <p:nvPr/>
        </p:nvSpPr>
        <p:spPr>
          <a:xfrm>
            <a:off x="1239077" y="5700155"/>
            <a:ext cx="6381246" cy="523220"/>
          </a:xfrm>
          <a:prstGeom prst="rect">
            <a:avLst/>
          </a:prstGeom>
          <a:noFill/>
        </p:spPr>
        <p:txBody>
          <a:bodyPr wrap="square" rtlCol="0">
            <a:spAutoFit/>
          </a:bodyPr>
          <a:lstStyle/>
          <a:p>
            <a:r>
              <a:rPr lang="en-US" sz="1400" dirty="0"/>
              <a:t>White, T.G., Sowell, J., &amp; </a:t>
            </a:r>
            <a:r>
              <a:rPr lang="en-US" sz="1400" dirty="0" err="1"/>
              <a:t>Yanagihara</a:t>
            </a:r>
            <a:r>
              <a:rPr lang="en-US" sz="1400" dirty="0"/>
              <a:t>, A. (1989). Teaching elementary students to use word-part clues. </a:t>
            </a:r>
            <a:r>
              <a:rPr lang="en-US" sz="1400" i="1" dirty="0"/>
              <a:t>The Reading Teacher, 42, </a:t>
            </a:r>
            <a:r>
              <a:rPr lang="en-US" sz="1400" dirty="0"/>
              <a:t>302-308.   </a:t>
            </a:r>
          </a:p>
        </p:txBody>
      </p:sp>
    </p:spTree>
    <p:extLst>
      <p:ext uri="{BB962C8B-B14F-4D97-AF65-F5344CB8AC3E}">
        <p14:creationId xmlns:p14="http://schemas.microsoft.com/office/powerpoint/2010/main" val="1563501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719263"/>
          <a:ext cx="8407401" cy="4450080"/>
        </p:xfrm>
        <a:graphic>
          <a:graphicData uri="http://schemas.openxmlformats.org/drawingml/2006/table">
            <a:tbl>
              <a:tblPr firstRow="1" bandRow="1">
                <a:tableStyleId>{5C22544A-7EE6-4342-B048-85BDC9FD1C3A}</a:tableStyleId>
              </a:tblPr>
              <a:tblGrid>
                <a:gridCol w="2802467">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2802467">
                  <a:extLst>
                    <a:ext uri="{9D8B030D-6E8A-4147-A177-3AD203B41FA5}">
                      <a16:colId xmlns:a16="http://schemas.microsoft.com/office/drawing/2014/main" val="20002"/>
                    </a:ext>
                  </a:extLst>
                </a:gridCol>
              </a:tblGrid>
              <a:tr h="370840">
                <a:tc>
                  <a:txBody>
                    <a:bodyPr/>
                    <a:lstStyle/>
                    <a:p>
                      <a:pPr algn="ctr"/>
                      <a:r>
                        <a:rPr lang="en-US" dirty="0">
                          <a:solidFill>
                            <a:srgbClr val="000000"/>
                          </a:solidFill>
                        </a:rPr>
                        <a:t>Suffix</a:t>
                      </a:r>
                    </a:p>
                  </a:txBody>
                  <a:tcPr/>
                </a:tc>
                <a:tc>
                  <a:txBody>
                    <a:bodyPr/>
                    <a:lstStyle/>
                    <a:p>
                      <a:pPr algn="ctr"/>
                      <a:r>
                        <a:rPr lang="en-US" dirty="0">
                          <a:solidFill>
                            <a:srgbClr val="000000"/>
                          </a:solidFill>
                        </a:rPr>
                        <a:t>Meaning</a:t>
                      </a:r>
                    </a:p>
                  </a:txBody>
                  <a:tcPr/>
                </a:tc>
                <a:tc>
                  <a:txBody>
                    <a:bodyPr/>
                    <a:lstStyle/>
                    <a:p>
                      <a:pPr algn="ctr"/>
                      <a:r>
                        <a:rPr lang="en-US" dirty="0">
                          <a:solidFill>
                            <a:srgbClr val="000000"/>
                          </a:solidFill>
                        </a:rPr>
                        <a:t>Example</a:t>
                      </a:r>
                    </a:p>
                  </a:txBody>
                  <a:tcPr/>
                </a:tc>
                <a:extLst>
                  <a:ext uri="{0D108BD9-81ED-4DB2-BD59-A6C34878D82A}">
                    <a16:rowId xmlns:a16="http://schemas.microsoft.com/office/drawing/2014/main" val="10000"/>
                  </a:ext>
                </a:extLst>
              </a:tr>
              <a:tr h="370840">
                <a:tc>
                  <a:txBody>
                    <a:bodyPr/>
                    <a:lstStyle/>
                    <a:p>
                      <a:pPr algn="ctr"/>
                      <a:r>
                        <a:rPr lang="en-US" dirty="0"/>
                        <a:t>-able,</a:t>
                      </a:r>
                      <a:r>
                        <a:rPr lang="en-US" baseline="0" dirty="0"/>
                        <a:t> </a:t>
                      </a:r>
                      <a:r>
                        <a:rPr lang="en-US" baseline="0" dirty="0" err="1"/>
                        <a:t>ible</a:t>
                      </a:r>
                      <a:endParaRPr lang="en-US" dirty="0"/>
                    </a:p>
                  </a:txBody>
                  <a:tcPr/>
                </a:tc>
                <a:tc>
                  <a:txBody>
                    <a:bodyPr/>
                    <a:lstStyle/>
                    <a:p>
                      <a:pPr algn="ctr"/>
                      <a:r>
                        <a:rPr lang="en-US" dirty="0"/>
                        <a:t>can be done</a:t>
                      </a:r>
                    </a:p>
                  </a:txBody>
                  <a:tcPr/>
                </a:tc>
                <a:tc>
                  <a:txBody>
                    <a:bodyPr/>
                    <a:lstStyle/>
                    <a:p>
                      <a:pPr algn="ctr"/>
                      <a:r>
                        <a:rPr lang="en-US" dirty="0"/>
                        <a:t>comfortable</a:t>
                      </a:r>
                    </a:p>
                  </a:txBody>
                  <a:tcPr/>
                </a:tc>
                <a:extLst>
                  <a:ext uri="{0D108BD9-81ED-4DB2-BD59-A6C34878D82A}">
                    <a16:rowId xmlns:a16="http://schemas.microsoft.com/office/drawing/2014/main" val="10001"/>
                  </a:ext>
                </a:extLst>
              </a:tr>
              <a:tr h="370840">
                <a:tc>
                  <a:txBody>
                    <a:bodyPr/>
                    <a:lstStyle/>
                    <a:p>
                      <a:pPr algn="ctr"/>
                      <a:r>
                        <a:rPr lang="en-US" dirty="0"/>
                        <a:t>-al,</a:t>
                      </a:r>
                      <a:r>
                        <a:rPr lang="en-US" baseline="0" dirty="0"/>
                        <a:t> </a:t>
                      </a:r>
                      <a:r>
                        <a:rPr lang="en-US" baseline="0" dirty="0" err="1"/>
                        <a:t>ial</a:t>
                      </a:r>
                      <a:endParaRPr lang="en-US" dirty="0"/>
                    </a:p>
                  </a:txBody>
                  <a:tcPr/>
                </a:tc>
                <a:tc>
                  <a:txBody>
                    <a:bodyPr/>
                    <a:lstStyle/>
                    <a:p>
                      <a:pPr algn="ctr"/>
                      <a:r>
                        <a:rPr lang="en-US" dirty="0"/>
                        <a:t>having characteristics of</a:t>
                      </a:r>
                    </a:p>
                  </a:txBody>
                  <a:tcPr/>
                </a:tc>
                <a:tc>
                  <a:txBody>
                    <a:bodyPr/>
                    <a:lstStyle/>
                    <a:p>
                      <a:pPr algn="ctr"/>
                      <a:r>
                        <a:rPr lang="en-US" dirty="0"/>
                        <a:t>partial</a:t>
                      </a:r>
                    </a:p>
                  </a:txBody>
                  <a:tcPr/>
                </a:tc>
                <a:extLst>
                  <a:ext uri="{0D108BD9-81ED-4DB2-BD59-A6C34878D82A}">
                    <a16:rowId xmlns:a16="http://schemas.microsoft.com/office/drawing/2014/main" val="10002"/>
                  </a:ext>
                </a:extLst>
              </a:tr>
              <a:tr h="370840">
                <a:tc>
                  <a:txBody>
                    <a:bodyPr/>
                    <a:lstStyle/>
                    <a:p>
                      <a:pPr algn="ctr"/>
                      <a:r>
                        <a:rPr lang="en-US" dirty="0"/>
                        <a:t>-</a:t>
                      </a:r>
                      <a:r>
                        <a:rPr lang="en-US" dirty="0" err="1"/>
                        <a:t>ed</a:t>
                      </a:r>
                      <a:endParaRPr lang="en-US" dirty="0"/>
                    </a:p>
                  </a:txBody>
                  <a:tcPr/>
                </a:tc>
                <a:tc>
                  <a:txBody>
                    <a:bodyPr/>
                    <a:lstStyle/>
                    <a:p>
                      <a:pPr algn="ctr"/>
                      <a:r>
                        <a:rPr lang="en-US" dirty="0"/>
                        <a:t>past-test verbs</a:t>
                      </a:r>
                    </a:p>
                  </a:txBody>
                  <a:tcPr/>
                </a:tc>
                <a:tc>
                  <a:txBody>
                    <a:bodyPr/>
                    <a:lstStyle/>
                    <a:p>
                      <a:pPr algn="ctr"/>
                      <a:r>
                        <a:rPr lang="en-US" dirty="0"/>
                        <a:t>helped</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-en</a:t>
                      </a:r>
                    </a:p>
                  </a:txBody>
                  <a:tcPr/>
                </a:tc>
                <a:tc>
                  <a:txBody>
                    <a:bodyPr/>
                    <a:lstStyle/>
                    <a:p>
                      <a:pPr algn="ctr"/>
                      <a:r>
                        <a:rPr lang="en-US" dirty="0"/>
                        <a:t>made</a:t>
                      </a:r>
                      <a:r>
                        <a:rPr lang="en-US" baseline="0" dirty="0"/>
                        <a:t> of</a:t>
                      </a:r>
                      <a:endParaRPr lang="en-US" dirty="0"/>
                    </a:p>
                  </a:txBody>
                  <a:tcPr/>
                </a:tc>
                <a:tc>
                  <a:txBody>
                    <a:bodyPr/>
                    <a:lstStyle/>
                    <a:p>
                      <a:pPr algn="ctr"/>
                      <a:r>
                        <a:rPr lang="en-US" dirty="0"/>
                        <a:t>golden</a:t>
                      </a:r>
                    </a:p>
                  </a:txBody>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er</a:t>
                      </a:r>
                      <a:endParaRPr lang="en-US" baseline="0" dirty="0"/>
                    </a:p>
                  </a:txBody>
                  <a:tcPr/>
                </a:tc>
                <a:tc>
                  <a:txBody>
                    <a:bodyPr/>
                    <a:lstStyle/>
                    <a:p>
                      <a:pPr algn="ctr"/>
                      <a:r>
                        <a:rPr lang="en-US" dirty="0"/>
                        <a:t>one who</a:t>
                      </a:r>
                    </a:p>
                  </a:txBody>
                  <a:tcPr/>
                </a:tc>
                <a:tc>
                  <a:txBody>
                    <a:bodyPr/>
                    <a:lstStyle/>
                    <a:p>
                      <a:pPr algn="ctr"/>
                      <a:r>
                        <a:rPr lang="en-US" dirty="0"/>
                        <a:t>player</a:t>
                      </a:r>
                    </a:p>
                  </a:txBody>
                  <a:tcPr/>
                </a:tc>
                <a:extLst>
                  <a:ext uri="{0D108BD9-81ED-4DB2-BD59-A6C34878D82A}">
                    <a16:rowId xmlns:a16="http://schemas.microsoft.com/office/drawing/2014/main" val="10005"/>
                  </a:ext>
                </a:extLst>
              </a:tr>
              <a:tr h="370840">
                <a:tc>
                  <a:txBody>
                    <a:bodyPr/>
                    <a:lstStyle/>
                    <a:p>
                      <a:pPr algn="ctr"/>
                      <a:r>
                        <a:rPr lang="en-US" dirty="0"/>
                        <a:t>-</a:t>
                      </a:r>
                      <a:r>
                        <a:rPr lang="en-US" dirty="0" err="1"/>
                        <a:t>er</a:t>
                      </a:r>
                      <a:endParaRPr lang="en-US" dirty="0"/>
                    </a:p>
                  </a:txBody>
                  <a:tcPr/>
                </a:tc>
                <a:tc>
                  <a:txBody>
                    <a:bodyPr/>
                    <a:lstStyle/>
                    <a:p>
                      <a:pPr algn="ctr"/>
                      <a:r>
                        <a:rPr lang="en-US" dirty="0"/>
                        <a:t>comparative</a:t>
                      </a:r>
                    </a:p>
                  </a:txBody>
                  <a:tcPr/>
                </a:tc>
                <a:tc>
                  <a:txBody>
                    <a:bodyPr/>
                    <a:lstStyle/>
                    <a:p>
                      <a:pPr algn="ctr"/>
                      <a:r>
                        <a:rPr lang="en-US" dirty="0"/>
                        <a:t>faster</a:t>
                      </a:r>
                    </a:p>
                  </a:txBody>
                  <a:tcPr/>
                </a:tc>
                <a:extLst>
                  <a:ext uri="{0D108BD9-81ED-4DB2-BD59-A6C34878D82A}">
                    <a16:rowId xmlns:a16="http://schemas.microsoft.com/office/drawing/2014/main" val="10006"/>
                  </a:ext>
                </a:extLst>
              </a:tr>
              <a:tr h="370840">
                <a:tc>
                  <a:txBody>
                    <a:bodyPr/>
                    <a:lstStyle/>
                    <a:p>
                      <a:pPr algn="ctr"/>
                      <a:r>
                        <a:rPr lang="en-US" dirty="0"/>
                        <a:t>-</a:t>
                      </a:r>
                      <a:r>
                        <a:rPr lang="en-US" dirty="0" err="1"/>
                        <a:t>est</a:t>
                      </a:r>
                      <a:endParaRPr lang="en-US" dirty="0"/>
                    </a:p>
                  </a:txBody>
                  <a:tcPr/>
                </a:tc>
                <a:tc>
                  <a:txBody>
                    <a:bodyPr/>
                    <a:lstStyle/>
                    <a:p>
                      <a:pPr algn="ctr"/>
                      <a:r>
                        <a:rPr lang="en-US" dirty="0"/>
                        <a:t>comparative</a:t>
                      </a:r>
                    </a:p>
                  </a:txBody>
                  <a:tcPr/>
                </a:tc>
                <a:tc>
                  <a:txBody>
                    <a:bodyPr/>
                    <a:lstStyle/>
                    <a:p>
                      <a:pPr algn="ctr"/>
                      <a:r>
                        <a:rPr lang="en-US" dirty="0"/>
                        <a:t>fastest</a:t>
                      </a:r>
                    </a:p>
                  </a:txBody>
                  <a:tcPr/>
                </a:tc>
                <a:extLst>
                  <a:ext uri="{0D108BD9-81ED-4DB2-BD59-A6C34878D82A}">
                    <a16:rowId xmlns:a16="http://schemas.microsoft.com/office/drawing/2014/main" val="10007"/>
                  </a:ext>
                </a:extLst>
              </a:tr>
              <a:tr h="370840">
                <a:tc>
                  <a:txBody>
                    <a:bodyPr/>
                    <a:lstStyle/>
                    <a:p>
                      <a:pPr algn="ctr"/>
                      <a:r>
                        <a:rPr lang="en-US" dirty="0"/>
                        <a:t>-</a:t>
                      </a:r>
                      <a:r>
                        <a:rPr lang="en-US" dirty="0" err="1"/>
                        <a:t>ful</a:t>
                      </a:r>
                      <a:endParaRPr lang="en-US" dirty="0"/>
                    </a:p>
                  </a:txBody>
                  <a:tcPr/>
                </a:tc>
                <a:tc>
                  <a:txBody>
                    <a:bodyPr/>
                    <a:lstStyle/>
                    <a:p>
                      <a:pPr algn="ctr"/>
                      <a:r>
                        <a:rPr lang="en-US" dirty="0"/>
                        <a:t>full</a:t>
                      </a:r>
                      <a:r>
                        <a:rPr lang="en-US" baseline="0" dirty="0"/>
                        <a:t> of</a:t>
                      </a:r>
                      <a:endParaRPr lang="en-US" dirty="0"/>
                    </a:p>
                  </a:txBody>
                  <a:tcPr/>
                </a:tc>
                <a:tc>
                  <a:txBody>
                    <a:bodyPr/>
                    <a:lstStyle/>
                    <a:p>
                      <a:pPr algn="ctr"/>
                      <a:r>
                        <a:rPr lang="en-US" dirty="0"/>
                        <a:t>careful</a:t>
                      </a:r>
                    </a:p>
                  </a:txBody>
                  <a:tcPr/>
                </a:tc>
                <a:extLst>
                  <a:ext uri="{0D108BD9-81ED-4DB2-BD59-A6C34878D82A}">
                    <a16:rowId xmlns:a16="http://schemas.microsoft.com/office/drawing/2014/main" val="10008"/>
                  </a:ext>
                </a:extLst>
              </a:tr>
              <a:tr h="370840">
                <a:tc>
                  <a:txBody>
                    <a:bodyPr/>
                    <a:lstStyle/>
                    <a:p>
                      <a:pPr algn="ctr"/>
                      <a:r>
                        <a:rPr lang="en-US" dirty="0"/>
                        <a:t>-</a:t>
                      </a:r>
                      <a:r>
                        <a:rPr lang="en-US" dirty="0" err="1"/>
                        <a:t>ic</a:t>
                      </a:r>
                      <a:endParaRPr lang="en-US" dirty="0"/>
                    </a:p>
                  </a:txBody>
                  <a:tcPr/>
                </a:tc>
                <a:tc>
                  <a:txBody>
                    <a:bodyPr/>
                    <a:lstStyle/>
                    <a:p>
                      <a:pPr algn="ctr"/>
                      <a:r>
                        <a:rPr lang="en-US" dirty="0"/>
                        <a:t>having characteristics of</a:t>
                      </a:r>
                    </a:p>
                  </a:txBody>
                  <a:tcPr/>
                </a:tc>
                <a:tc>
                  <a:txBody>
                    <a:bodyPr/>
                    <a:lstStyle/>
                    <a:p>
                      <a:pPr algn="ctr"/>
                      <a:r>
                        <a:rPr lang="en-US" dirty="0"/>
                        <a:t>romantic</a:t>
                      </a:r>
                    </a:p>
                  </a:txBody>
                  <a:tcPr/>
                </a:tc>
                <a:extLst>
                  <a:ext uri="{0D108BD9-81ED-4DB2-BD59-A6C34878D82A}">
                    <a16:rowId xmlns:a16="http://schemas.microsoft.com/office/drawing/2014/main" val="10009"/>
                  </a:ext>
                </a:extLst>
              </a:tr>
              <a:tr h="370840">
                <a:tc>
                  <a:txBody>
                    <a:bodyPr/>
                    <a:lstStyle/>
                    <a:p>
                      <a:pPr algn="ctr"/>
                      <a:r>
                        <a:rPr lang="en-US" dirty="0"/>
                        <a:t>-</a:t>
                      </a:r>
                      <a:r>
                        <a:rPr lang="en-US" dirty="0" err="1"/>
                        <a:t>ing</a:t>
                      </a:r>
                      <a:endParaRPr lang="en-US" dirty="0"/>
                    </a:p>
                  </a:txBody>
                  <a:tcPr/>
                </a:tc>
                <a:tc>
                  <a:txBody>
                    <a:bodyPr/>
                    <a:lstStyle/>
                    <a:p>
                      <a:pPr algn="ctr"/>
                      <a:r>
                        <a:rPr lang="en-US" dirty="0"/>
                        <a:t>present-tense</a:t>
                      </a:r>
                      <a:r>
                        <a:rPr lang="en-US" baseline="0" dirty="0"/>
                        <a:t> verbs</a:t>
                      </a:r>
                      <a:endParaRPr lang="en-US" dirty="0"/>
                    </a:p>
                  </a:txBody>
                  <a:tcPr/>
                </a:tc>
                <a:tc>
                  <a:txBody>
                    <a:bodyPr/>
                    <a:lstStyle/>
                    <a:p>
                      <a:pPr algn="ctr"/>
                      <a:r>
                        <a:rPr lang="en-US" dirty="0"/>
                        <a:t>running</a:t>
                      </a:r>
                    </a:p>
                  </a:txBody>
                  <a:tcPr/>
                </a:tc>
                <a:extLst>
                  <a:ext uri="{0D108BD9-81ED-4DB2-BD59-A6C34878D82A}">
                    <a16:rowId xmlns:a16="http://schemas.microsoft.com/office/drawing/2014/main" val="10010"/>
                  </a:ext>
                </a:extLst>
              </a:tr>
              <a:tr h="370840">
                <a:tc>
                  <a:txBody>
                    <a:bodyPr/>
                    <a:lstStyle/>
                    <a:p>
                      <a:pPr algn="ctr"/>
                      <a:r>
                        <a:rPr lang="en-US" dirty="0"/>
                        <a:t>-ion,-</a:t>
                      </a:r>
                      <a:r>
                        <a:rPr lang="en-US" dirty="0" err="1"/>
                        <a:t>tion</a:t>
                      </a:r>
                      <a:r>
                        <a:rPr lang="en-US" dirty="0"/>
                        <a:t>,-</a:t>
                      </a:r>
                      <a:r>
                        <a:rPr lang="en-US" dirty="0" err="1"/>
                        <a:t>ation</a:t>
                      </a:r>
                      <a:r>
                        <a:rPr lang="en-US" dirty="0"/>
                        <a:t>,</a:t>
                      </a:r>
                      <a:r>
                        <a:rPr lang="en-US" baseline="0" dirty="0"/>
                        <a:t> -</a:t>
                      </a:r>
                      <a:r>
                        <a:rPr lang="en-US" baseline="0" dirty="0" err="1"/>
                        <a:t>ition</a:t>
                      </a:r>
                      <a:endParaRPr lang="en-US" dirty="0"/>
                    </a:p>
                  </a:txBody>
                  <a:tcPr/>
                </a:tc>
                <a:tc>
                  <a:txBody>
                    <a:bodyPr/>
                    <a:lstStyle/>
                    <a:p>
                      <a:pPr algn="ctr"/>
                      <a:r>
                        <a:rPr lang="en-US" dirty="0"/>
                        <a:t>act,</a:t>
                      </a:r>
                      <a:r>
                        <a:rPr lang="en-US" baseline="0" dirty="0"/>
                        <a:t> process</a:t>
                      </a:r>
                      <a:endParaRPr lang="en-US" dirty="0"/>
                    </a:p>
                  </a:txBody>
                  <a:tcPr/>
                </a:tc>
                <a:tc>
                  <a:txBody>
                    <a:bodyPr/>
                    <a:lstStyle/>
                    <a:p>
                      <a:pPr algn="ctr"/>
                      <a:r>
                        <a:rPr lang="en-US" dirty="0"/>
                        <a:t>action</a:t>
                      </a:r>
                    </a:p>
                  </a:txBody>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r>
              <a:rPr lang="en-US" dirty="0"/>
              <a:t>Common suffixes</a:t>
            </a:r>
          </a:p>
        </p:txBody>
      </p:sp>
    </p:spTree>
    <p:extLst>
      <p:ext uri="{BB962C8B-B14F-4D97-AF65-F5344CB8AC3E}">
        <p14:creationId xmlns:p14="http://schemas.microsoft.com/office/powerpoint/2010/main" val="222769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Results of complex texts mandates</a:t>
            </a:r>
            <a:endParaRPr lang="zh-CN" altLang="en-US" sz="3600" dirty="0"/>
          </a:p>
        </p:txBody>
      </p:sp>
      <p:sp>
        <p:nvSpPr>
          <p:cNvPr id="3" name="TextBox 2"/>
          <p:cNvSpPr txBox="1"/>
          <p:nvPr/>
        </p:nvSpPr>
        <p:spPr>
          <a:xfrm>
            <a:off x="381000" y="1371600"/>
            <a:ext cx="6355432" cy="3785652"/>
          </a:xfrm>
          <a:prstGeom prst="rect">
            <a:avLst/>
          </a:prstGeom>
          <a:noFill/>
        </p:spPr>
        <p:txBody>
          <a:bodyPr wrap="square" rtlCol="0">
            <a:spAutoFit/>
          </a:bodyPr>
          <a:lstStyle/>
          <a:p>
            <a:pPr>
              <a:buFont typeface="Arial" pitchFamily="34" charset="0"/>
              <a:buChar char="•"/>
            </a:pPr>
            <a:r>
              <a:rPr lang="en-US" sz="2000" dirty="0"/>
              <a:t>   RAND conducted nationwide survey of elementary    </a:t>
            </a:r>
          </a:p>
          <a:p>
            <a:r>
              <a:rPr lang="en-US" sz="2000" dirty="0"/>
              <a:t>    and secondary teachers in 2016</a:t>
            </a:r>
          </a:p>
          <a:p>
            <a:pPr marL="342900" indent="-342900">
              <a:buFont typeface="Arial" panose="020B0604020202020204" pitchFamily="34" charset="0"/>
              <a:buChar char="•"/>
            </a:pPr>
            <a:r>
              <a:rPr lang="en-US" sz="2000" dirty="0"/>
              <a:t>77% of elementary teachers thought that teaching students with texts at their reading levels was aligned with the standards</a:t>
            </a:r>
          </a:p>
          <a:p>
            <a:pPr marL="342900" indent="-342900">
              <a:buFont typeface="Arial" panose="020B0604020202020204" pitchFamily="34" charset="0"/>
              <a:buChar char="•"/>
            </a:pPr>
            <a:r>
              <a:rPr lang="en-US" sz="2000" dirty="0"/>
              <a:t>45% of secondary teachers believed this</a:t>
            </a:r>
          </a:p>
          <a:p>
            <a:pPr marL="342900" indent="-342900">
              <a:buFont typeface="Arial" panose="020B0604020202020204" pitchFamily="34" charset="0"/>
              <a:buChar char="•"/>
            </a:pPr>
            <a:r>
              <a:rPr lang="en-US" sz="2000" dirty="0"/>
              <a:t>Only about one-third of elementary teachers           and ½ secondary teachers thought that they   should assign a grade level text for a class to     read </a:t>
            </a:r>
          </a:p>
          <a:p>
            <a:pPr marL="342900" indent="-342900">
              <a:buFont typeface="Arial" panose="020B0604020202020204" pitchFamily="34" charset="0"/>
              <a:buChar char="•"/>
            </a:pPr>
            <a:r>
              <a:rPr lang="en-US" sz="2000" dirty="0"/>
              <a:t>Teachers who knew the standards were less likely to used leveled readers to teach reading</a:t>
            </a:r>
          </a:p>
        </p:txBody>
      </p:sp>
    </p:spTree>
    <p:extLst>
      <p:ext uri="{BB962C8B-B14F-4D97-AF65-F5344CB8AC3E}">
        <p14:creationId xmlns:p14="http://schemas.microsoft.com/office/powerpoint/2010/main" val="3884427142"/>
      </p:ext>
    </p:extLst>
  </p:cSld>
  <p:clrMapOvr>
    <a:masterClrMapping/>
  </p:clrMapOvr>
  <p:transition>
    <p:comb/>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719263"/>
          <a:ext cx="8407401" cy="3977640"/>
        </p:xfrm>
        <a:graphic>
          <a:graphicData uri="http://schemas.openxmlformats.org/drawingml/2006/table">
            <a:tbl>
              <a:tblPr firstRow="1" bandRow="1">
                <a:tableStyleId>{5C22544A-7EE6-4342-B048-85BDC9FD1C3A}</a:tableStyleId>
              </a:tblPr>
              <a:tblGrid>
                <a:gridCol w="2802467">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2802467">
                  <a:extLst>
                    <a:ext uri="{9D8B030D-6E8A-4147-A177-3AD203B41FA5}">
                      <a16:colId xmlns:a16="http://schemas.microsoft.com/office/drawing/2014/main" val="20002"/>
                    </a:ext>
                  </a:extLst>
                </a:gridCol>
              </a:tblGrid>
              <a:tr h="370840">
                <a:tc>
                  <a:txBody>
                    <a:bodyPr/>
                    <a:lstStyle/>
                    <a:p>
                      <a:pPr algn="ctr"/>
                      <a:r>
                        <a:rPr lang="en-US" b="0" dirty="0"/>
                        <a:t>Suffix</a:t>
                      </a:r>
                    </a:p>
                  </a:txBody>
                  <a:tcPr/>
                </a:tc>
                <a:tc>
                  <a:txBody>
                    <a:bodyPr/>
                    <a:lstStyle/>
                    <a:p>
                      <a:pPr algn="ctr"/>
                      <a:r>
                        <a:rPr lang="en-US" b="0" dirty="0"/>
                        <a:t>Meaning</a:t>
                      </a:r>
                    </a:p>
                  </a:txBody>
                  <a:tcPr/>
                </a:tc>
                <a:tc>
                  <a:txBody>
                    <a:bodyPr/>
                    <a:lstStyle/>
                    <a:p>
                      <a:pPr algn="ctr"/>
                      <a:r>
                        <a:rPr lang="en-US" b="0" dirty="0"/>
                        <a:t>Example</a:t>
                      </a:r>
                    </a:p>
                  </a:txBody>
                  <a:tcPr/>
                </a:tc>
                <a:extLst>
                  <a:ext uri="{0D108BD9-81ED-4DB2-BD59-A6C34878D82A}">
                    <a16:rowId xmlns:a16="http://schemas.microsoft.com/office/drawing/2014/main" val="10000"/>
                  </a:ext>
                </a:extLst>
              </a:tr>
              <a:tr h="370840">
                <a:tc>
                  <a:txBody>
                    <a:bodyPr/>
                    <a:lstStyle/>
                    <a:p>
                      <a:pPr algn="ctr"/>
                      <a:r>
                        <a:rPr lang="en-US" dirty="0"/>
                        <a:t>-</a:t>
                      </a:r>
                      <a:r>
                        <a:rPr lang="en-US" dirty="0" err="1"/>
                        <a:t>ity</a:t>
                      </a:r>
                      <a:r>
                        <a:rPr lang="en-US" dirty="0"/>
                        <a:t>,</a:t>
                      </a:r>
                      <a:r>
                        <a:rPr lang="en-US" baseline="0" dirty="0"/>
                        <a:t> -</a:t>
                      </a:r>
                      <a:r>
                        <a:rPr lang="en-US" baseline="0" dirty="0" err="1"/>
                        <a:t>ty</a:t>
                      </a:r>
                      <a:endParaRPr lang="en-US" dirty="0"/>
                    </a:p>
                  </a:txBody>
                  <a:tcPr/>
                </a:tc>
                <a:tc>
                  <a:txBody>
                    <a:bodyPr/>
                    <a:lstStyle/>
                    <a:p>
                      <a:pPr algn="ctr"/>
                      <a:r>
                        <a:rPr lang="en-US" dirty="0"/>
                        <a:t>state of</a:t>
                      </a:r>
                    </a:p>
                  </a:txBody>
                  <a:tcPr/>
                </a:tc>
                <a:tc>
                  <a:txBody>
                    <a:bodyPr/>
                    <a:lstStyle/>
                    <a:p>
                      <a:pPr algn="ctr"/>
                      <a:r>
                        <a:rPr lang="en-US" dirty="0"/>
                        <a:t>infinity </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ive</a:t>
                      </a:r>
                      <a:r>
                        <a:rPr lang="en-US" baseline="0" dirty="0"/>
                        <a:t>, -</a:t>
                      </a:r>
                      <a:r>
                        <a:rPr lang="en-US" baseline="0" dirty="0" err="1"/>
                        <a:t>ative</a:t>
                      </a:r>
                      <a:r>
                        <a:rPr lang="en-US" baseline="0" dirty="0"/>
                        <a:t>, -</a:t>
                      </a:r>
                      <a:r>
                        <a:rPr lang="en-US" baseline="0" dirty="0" err="1"/>
                        <a:t>itive</a:t>
                      </a:r>
                      <a:endParaRPr lang="en-US" baseline="0" dirty="0"/>
                    </a:p>
                  </a:txBody>
                  <a:tcPr/>
                </a:tc>
                <a:tc>
                  <a:txBody>
                    <a:bodyPr/>
                    <a:lstStyle/>
                    <a:p>
                      <a:pPr algn="ctr"/>
                      <a:r>
                        <a:rPr lang="en-US" dirty="0"/>
                        <a:t>adjective form of noun </a:t>
                      </a:r>
                    </a:p>
                  </a:txBody>
                  <a:tcPr/>
                </a:tc>
                <a:tc>
                  <a:txBody>
                    <a:bodyPr/>
                    <a:lstStyle/>
                    <a:p>
                      <a:pPr algn="ctr"/>
                      <a:r>
                        <a:rPr lang="en-US" dirty="0"/>
                        <a:t>attentive</a:t>
                      </a:r>
                    </a:p>
                  </a:txBody>
                  <a:tcPr/>
                </a:tc>
                <a:extLst>
                  <a:ext uri="{0D108BD9-81ED-4DB2-BD59-A6C34878D82A}">
                    <a16:rowId xmlns:a16="http://schemas.microsoft.com/office/drawing/2014/main" val="10002"/>
                  </a:ext>
                </a:extLst>
              </a:tr>
              <a:tr h="370840">
                <a:tc>
                  <a:txBody>
                    <a:bodyPr/>
                    <a:lstStyle/>
                    <a:p>
                      <a:pPr algn="ctr"/>
                      <a:r>
                        <a:rPr lang="en-US" dirty="0"/>
                        <a:t>-less</a:t>
                      </a:r>
                    </a:p>
                  </a:txBody>
                  <a:tcPr/>
                </a:tc>
                <a:tc>
                  <a:txBody>
                    <a:bodyPr/>
                    <a:lstStyle/>
                    <a:p>
                      <a:pPr algn="ctr"/>
                      <a:r>
                        <a:rPr lang="en-US" dirty="0"/>
                        <a:t>without</a:t>
                      </a:r>
                    </a:p>
                  </a:txBody>
                  <a:tcPr/>
                </a:tc>
                <a:tc>
                  <a:txBody>
                    <a:bodyPr/>
                    <a:lstStyle/>
                    <a:p>
                      <a:pPr algn="ctr"/>
                      <a:r>
                        <a:rPr lang="en-US" dirty="0"/>
                        <a:t>hopeless</a:t>
                      </a:r>
                    </a:p>
                  </a:txBody>
                  <a:tcPr/>
                </a:tc>
                <a:extLst>
                  <a:ext uri="{0D108BD9-81ED-4DB2-BD59-A6C34878D82A}">
                    <a16:rowId xmlns:a16="http://schemas.microsoft.com/office/drawing/2014/main" val="10003"/>
                  </a:ext>
                </a:extLst>
              </a:tr>
              <a:tr h="370840">
                <a:tc>
                  <a:txBody>
                    <a:bodyPr/>
                    <a:lstStyle/>
                    <a:p>
                      <a:pPr algn="ctr"/>
                      <a:r>
                        <a:rPr lang="en-US" dirty="0"/>
                        <a:t>-</a:t>
                      </a:r>
                      <a:r>
                        <a:rPr lang="en-US" dirty="0" err="1"/>
                        <a:t>ly</a:t>
                      </a:r>
                      <a:endParaRPr lang="en-US" dirty="0"/>
                    </a:p>
                  </a:txBody>
                  <a:tcPr/>
                </a:tc>
                <a:tc>
                  <a:txBody>
                    <a:bodyPr/>
                    <a:lstStyle/>
                    <a:p>
                      <a:pPr algn="ctr"/>
                      <a:r>
                        <a:rPr lang="en-US" dirty="0"/>
                        <a:t>characteristic</a:t>
                      </a:r>
                      <a:r>
                        <a:rPr lang="en-US" baseline="0" dirty="0"/>
                        <a:t> of</a:t>
                      </a:r>
                      <a:endParaRPr lang="en-US" dirty="0"/>
                    </a:p>
                  </a:txBody>
                  <a:tcPr/>
                </a:tc>
                <a:tc>
                  <a:txBody>
                    <a:bodyPr/>
                    <a:lstStyle/>
                    <a:p>
                      <a:pPr algn="ctr"/>
                      <a:r>
                        <a:rPr lang="en-US" dirty="0"/>
                        <a:t>kindly</a:t>
                      </a:r>
                    </a:p>
                  </a:txBody>
                  <a:tcPr/>
                </a:tc>
                <a:extLst>
                  <a:ext uri="{0D108BD9-81ED-4DB2-BD59-A6C34878D82A}">
                    <a16:rowId xmlns:a16="http://schemas.microsoft.com/office/drawing/2014/main" val="10004"/>
                  </a:ext>
                </a:extLst>
              </a:tr>
              <a:tr h="370840">
                <a:tc>
                  <a:txBody>
                    <a:bodyPr/>
                    <a:lstStyle/>
                    <a:p>
                      <a:pPr algn="ctr"/>
                      <a:r>
                        <a:rPr lang="en-US" dirty="0"/>
                        <a:t>-</a:t>
                      </a:r>
                      <a:r>
                        <a:rPr lang="en-US" dirty="0" err="1"/>
                        <a:t>ment</a:t>
                      </a:r>
                      <a:endParaRPr lang="en-US" dirty="0"/>
                    </a:p>
                  </a:txBody>
                  <a:tcPr/>
                </a:tc>
                <a:tc>
                  <a:txBody>
                    <a:bodyPr/>
                    <a:lstStyle/>
                    <a:p>
                      <a:pPr algn="ctr"/>
                      <a:r>
                        <a:rPr lang="en-US" dirty="0"/>
                        <a:t>action or process</a:t>
                      </a:r>
                    </a:p>
                  </a:txBody>
                  <a:tcPr/>
                </a:tc>
                <a:tc>
                  <a:txBody>
                    <a:bodyPr/>
                    <a:lstStyle/>
                    <a:p>
                      <a:pPr algn="ctr"/>
                      <a:r>
                        <a:rPr lang="en-US" dirty="0"/>
                        <a:t>enjoyment</a:t>
                      </a:r>
                    </a:p>
                  </a:txBody>
                  <a:tcPr/>
                </a:tc>
                <a:extLst>
                  <a:ext uri="{0D108BD9-81ED-4DB2-BD59-A6C34878D82A}">
                    <a16:rowId xmlns:a16="http://schemas.microsoft.com/office/drawing/2014/main" val="10005"/>
                  </a:ext>
                </a:extLst>
              </a:tr>
              <a:tr h="370840">
                <a:tc>
                  <a:txBody>
                    <a:bodyPr/>
                    <a:lstStyle/>
                    <a:p>
                      <a:pPr algn="ctr"/>
                      <a:r>
                        <a:rPr lang="en-US" dirty="0"/>
                        <a:t>-ness</a:t>
                      </a:r>
                    </a:p>
                  </a:txBody>
                  <a:tcPr/>
                </a:tc>
                <a:tc>
                  <a:txBody>
                    <a:bodyPr/>
                    <a:lstStyle/>
                    <a:p>
                      <a:pPr algn="ctr"/>
                      <a:r>
                        <a:rPr lang="en-US" dirty="0"/>
                        <a:t>state of, condition of</a:t>
                      </a:r>
                    </a:p>
                  </a:txBody>
                  <a:tcPr/>
                </a:tc>
                <a:tc>
                  <a:txBody>
                    <a:bodyPr/>
                    <a:lstStyle/>
                    <a:p>
                      <a:pPr algn="ctr"/>
                      <a:r>
                        <a:rPr lang="en-US" dirty="0"/>
                        <a:t>happiness</a:t>
                      </a:r>
                    </a:p>
                  </a:txBody>
                  <a:tcPr/>
                </a:tc>
                <a:extLst>
                  <a:ext uri="{0D108BD9-81ED-4DB2-BD59-A6C34878D82A}">
                    <a16:rowId xmlns:a16="http://schemas.microsoft.com/office/drawing/2014/main" val="10006"/>
                  </a:ext>
                </a:extLst>
              </a:tr>
              <a:tr h="370840">
                <a:tc>
                  <a:txBody>
                    <a:bodyPr/>
                    <a:lstStyle/>
                    <a:p>
                      <a:pPr algn="ctr"/>
                      <a:r>
                        <a:rPr lang="en-US" dirty="0"/>
                        <a:t>-</a:t>
                      </a:r>
                      <a:r>
                        <a:rPr lang="en-US" dirty="0" err="1"/>
                        <a:t>ous</a:t>
                      </a:r>
                      <a:r>
                        <a:rPr lang="en-US" dirty="0"/>
                        <a:t>, -</a:t>
                      </a:r>
                      <a:r>
                        <a:rPr lang="en-US" dirty="0" err="1"/>
                        <a:t>eous</a:t>
                      </a:r>
                      <a:r>
                        <a:rPr lang="en-US" dirty="0"/>
                        <a:t>, -</a:t>
                      </a:r>
                      <a:r>
                        <a:rPr lang="en-US" dirty="0" err="1"/>
                        <a:t>ious</a:t>
                      </a:r>
                      <a:endParaRPr lang="en-US" dirty="0"/>
                    </a:p>
                  </a:txBody>
                  <a:tcPr/>
                </a:tc>
                <a:tc>
                  <a:txBody>
                    <a:bodyPr/>
                    <a:lstStyle/>
                    <a:p>
                      <a:pPr algn="ctr"/>
                      <a:r>
                        <a:rPr lang="en-US" dirty="0"/>
                        <a:t>possessing</a:t>
                      </a:r>
                      <a:r>
                        <a:rPr lang="en-US" baseline="0" dirty="0"/>
                        <a:t> the qualities of</a:t>
                      </a:r>
                      <a:endParaRPr lang="en-US" dirty="0"/>
                    </a:p>
                  </a:txBody>
                  <a:tcPr/>
                </a:tc>
                <a:tc>
                  <a:txBody>
                    <a:bodyPr/>
                    <a:lstStyle/>
                    <a:p>
                      <a:pPr algn="ctr"/>
                      <a:r>
                        <a:rPr lang="en-US" dirty="0"/>
                        <a:t>joyous</a:t>
                      </a:r>
                    </a:p>
                  </a:txBody>
                  <a:tcPr/>
                </a:tc>
                <a:extLst>
                  <a:ext uri="{0D108BD9-81ED-4DB2-BD59-A6C34878D82A}">
                    <a16:rowId xmlns:a16="http://schemas.microsoft.com/office/drawing/2014/main" val="10007"/>
                  </a:ext>
                </a:extLst>
              </a:tr>
              <a:tr h="370840">
                <a:tc>
                  <a:txBody>
                    <a:bodyPr/>
                    <a:lstStyle/>
                    <a:p>
                      <a:pPr algn="ctr"/>
                      <a:r>
                        <a:rPr lang="en-US" dirty="0"/>
                        <a:t>-s, -</a:t>
                      </a:r>
                      <a:r>
                        <a:rPr lang="en-US" dirty="0" err="1"/>
                        <a:t>es</a:t>
                      </a:r>
                      <a:endParaRPr lang="en-US" dirty="0"/>
                    </a:p>
                  </a:txBody>
                  <a:tcPr/>
                </a:tc>
                <a:tc>
                  <a:txBody>
                    <a:bodyPr/>
                    <a:lstStyle/>
                    <a:p>
                      <a:pPr algn="ctr"/>
                      <a:r>
                        <a:rPr lang="en-US" dirty="0"/>
                        <a:t>more than one</a:t>
                      </a:r>
                    </a:p>
                  </a:txBody>
                  <a:tcPr/>
                </a:tc>
                <a:tc>
                  <a:txBody>
                    <a:bodyPr/>
                    <a:lstStyle/>
                    <a:p>
                      <a:pPr algn="ctr"/>
                      <a:r>
                        <a:rPr lang="en-US" dirty="0"/>
                        <a:t>cars</a:t>
                      </a:r>
                    </a:p>
                  </a:txBody>
                  <a:tcPr/>
                </a:tc>
                <a:extLst>
                  <a:ext uri="{0D108BD9-81ED-4DB2-BD59-A6C34878D82A}">
                    <a16:rowId xmlns:a16="http://schemas.microsoft.com/office/drawing/2014/main" val="10008"/>
                  </a:ext>
                </a:extLst>
              </a:tr>
              <a:tr h="370840">
                <a:tc>
                  <a:txBody>
                    <a:bodyPr/>
                    <a:lstStyle/>
                    <a:p>
                      <a:pPr algn="ctr"/>
                      <a:r>
                        <a:rPr lang="en-US" dirty="0"/>
                        <a:t>-y</a:t>
                      </a:r>
                    </a:p>
                  </a:txBody>
                  <a:tcPr/>
                </a:tc>
                <a:tc>
                  <a:txBody>
                    <a:bodyPr/>
                    <a:lstStyle/>
                    <a:p>
                      <a:pPr algn="ctr"/>
                      <a:r>
                        <a:rPr lang="en-US" dirty="0"/>
                        <a:t>characterized by</a:t>
                      </a:r>
                    </a:p>
                  </a:txBody>
                  <a:tcPr/>
                </a:tc>
                <a:tc>
                  <a:txBody>
                    <a:bodyPr/>
                    <a:lstStyle/>
                    <a:p>
                      <a:pPr algn="ctr"/>
                      <a:r>
                        <a:rPr lang="en-US" dirty="0"/>
                        <a:t>funny</a:t>
                      </a:r>
                    </a:p>
                  </a:txBody>
                  <a:tcPr/>
                </a:tc>
                <a:extLst>
                  <a:ext uri="{0D108BD9-81ED-4DB2-BD59-A6C34878D82A}">
                    <a16:rowId xmlns:a16="http://schemas.microsoft.com/office/drawing/2014/main" val="10009"/>
                  </a:ext>
                </a:extLst>
              </a:tr>
            </a:tbl>
          </a:graphicData>
        </a:graphic>
      </p:graphicFrame>
      <p:sp>
        <p:nvSpPr>
          <p:cNvPr id="3" name="Title 2"/>
          <p:cNvSpPr>
            <a:spLocks noGrp="1"/>
          </p:cNvSpPr>
          <p:nvPr>
            <p:ph type="title"/>
          </p:nvPr>
        </p:nvSpPr>
        <p:spPr/>
        <p:txBody>
          <a:bodyPr/>
          <a:lstStyle/>
          <a:p>
            <a:r>
              <a:rPr lang="en-US" dirty="0"/>
              <a:t>Common suffixes</a:t>
            </a:r>
          </a:p>
        </p:txBody>
      </p:sp>
      <p:sp>
        <p:nvSpPr>
          <p:cNvPr id="2" name="TextBox 1"/>
          <p:cNvSpPr txBox="1"/>
          <p:nvPr/>
        </p:nvSpPr>
        <p:spPr>
          <a:xfrm>
            <a:off x="1239077" y="5700155"/>
            <a:ext cx="6381246" cy="523220"/>
          </a:xfrm>
          <a:prstGeom prst="rect">
            <a:avLst/>
          </a:prstGeom>
          <a:noFill/>
        </p:spPr>
        <p:txBody>
          <a:bodyPr wrap="square" rtlCol="0">
            <a:spAutoFit/>
          </a:bodyPr>
          <a:lstStyle/>
          <a:p>
            <a:r>
              <a:rPr lang="en-US" sz="1400" dirty="0"/>
              <a:t>White, T.G., Sowell, J., &amp; </a:t>
            </a:r>
            <a:r>
              <a:rPr lang="en-US" sz="1400" dirty="0" err="1"/>
              <a:t>Yanagihara</a:t>
            </a:r>
            <a:r>
              <a:rPr lang="en-US" sz="1400" dirty="0"/>
              <a:t>, A. (1989). Teaching elementary students to use word-part clues. </a:t>
            </a:r>
            <a:r>
              <a:rPr lang="en-US" sz="1400" i="1" dirty="0"/>
              <a:t>The Reading Teacher, 42, </a:t>
            </a:r>
            <a:r>
              <a:rPr lang="en-US" sz="1400" dirty="0"/>
              <a:t>302-308.   </a:t>
            </a:r>
          </a:p>
        </p:txBody>
      </p:sp>
    </p:spTree>
    <p:extLst>
      <p:ext uri="{BB962C8B-B14F-4D97-AF65-F5344CB8AC3E}">
        <p14:creationId xmlns:p14="http://schemas.microsoft.com/office/powerpoint/2010/main" val="38585768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Morphology</a:t>
            </a:r>
          </a:p>
        </p:txBody>
      </p:sp>
      <p:sp>
        <p:nvSpPr>
          <p:cNvPr id="3" name="Content Placeholder 2"/>
          <p:cNvSpPr>
            <a:spLocks noGrp="1"/>
          </p:cNvSpPr>
          <p:nvPr>
            <p:ph idx="1"/>
          </p:nvPr>
        </p:nvSpPr>
        <p:spPr>
          <a:xfrm>
            <a:off x="457200" y="1447800"/>
            <a:ext cx="8229600" cy="5029200"/>
          </a:xfrm>
        </p:spPr>
        <p:txBody>
          <a:bodyPr>
            <a:normAutofit lnSpcReduction="10000"/>
          </a:bodyPr>
          <a:lstStyle/>
          <a:p>
            <a:pPr marL="0" indent="0">
              <a:buNone/>
            </a:pPr>
            <a:r>
              <a:rPr lang="en-US" dirty="0"/>
              <a:t>Analyzing words (cont.)</a:t>
            </a:r>
          </a:p>
          <a:p>
            <a:pPr marL="0" indent="0">
              <a:buNone/>
            </a:pPr>
            <a:endParaRPr lang="en-US" dirty="0"/>
          </a:p>
          <a:p>
            <a:pPr marL="0" indent="0">
              <a:buNone/>
            </a:pPr>
            <a:r>
              <a:rPr lang="en-US" dirty="0"/>
              <a:t>84 most common Greek &amp; Latin Roots</a:t>
            </a:r>
          </a:p>
          <a:p>
            <a:r>
              <a:rPr lang="en-US" dirty="0">
                <a:hlinkClick r:id="rId2"/>
              </a:rPr>
              <a:t>https://d3jc3ahdjad7x7.cloudfront.net/1Wfu6ZLa3Dx2jxFtkGxgyFP5iVqUQNJ2yWyEqNu6ljtNEkJ1.pdf</a:t>
            </a:r>
            <a:endParaRPr lang="en-US" dirty="0"/>
          </a:p>
          <a:p>
            <a:endParaRPr lang="en-US" dirty="0"/>
          </a:p>
          <a:p>
            <a:pPr marL="0" indent="0">
              <a:buNone/>
            </a:pPr>
            <a:r>
              <a:rPr lang="en-US" dirty="0"/>
              <a:t>Greek/Latin Roots, Prefixes, &amp; Suffixes</a:t>
            </a:r>
          </a:p>
          <a:p>
            <a:pPr marL="0" indent="0">
              <a:buNone/>
            </a:pPr>
            <a:r>
              <a:rPr lang="en-US" dirty="0">
                <a:hlinkClick r:id="rId3"/>
              </a:rPr>
              <a:t>http://www.syracusecityschools.com/tfiles/folder712/Latin%20Root%20Acativities.pdf</a:t>
            </a:r>
            <a:endParaRPr lang="en-US" dirty="0"/>
          </a:p>
          <a:p>
            <a:pPr marL="0" indent="0">
              <a:buNone/>
            </a:pPr>
            <a:r>
              <a:rPr lang="en-US" dirty="0"/>
              <a:t> </a:t>
            </a:r>
          </a:p>
          <a:p>
            <a:pPr marL="0" indent="0">
              <a:buNone/>
            </a:pPr>
            <a:r>
              <a:rPr lang="en-US" dirty="0"/>
              <a:t>50 GRE Root Words</a:t>
            </a:r>
          </a:p>
          <a:p>
            <a:pPr marL="0" indent="0">
              <a:buNone/>
            </a:pPr>
            <a:r>
              <a:rPr lang="en-US" dirty="0">
                <a:hlinkClick r:id="rId4"/>
              </a:rPr>
              <a:t>https://www.prepscholar.com/gre/blog/gre-root-words/</a:t>
            </a: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9E747E01-7001-0945-AEAC-0BB4D74B82F6}"/>
              </a:ext>
            </a:extLst>
          </p:cNvPr>
          <p:cNvSpPr txBox="1"/>
          <p:nvPr/>
        </p:nvSpPr>
        <p:spPr>
          <a:xfrm>
            <a:off x="5029200" y="6829778"/>
            <a:ext cx="3728457" cy="369332"/>
          </a:xfrm>
          <a:prstGeom prst="rect">
            <a:avLst/>
          </a:prstGeom>
          <a:noFill/>
        </p:spPr>
        <p:txBody>
          <a:bodyPr wrap="none" rtlCol="0">
            <a:spAutoFit/>
          </a:bodyPr>
          <a:lstStyle/>
          <a:p>
            <a:r>
              <a:rPr lang="en-US" dirty="0"/>
              <a:t>White, Sowell, &amp; Yanagihara, 1989</a:t>
            </a:r>
          </a:p>
        </p:txBody>
      </p:sp>
    </p:spTree>
    <p:extLst>
      <p:ext uri="{BB962C8B-B14F-4D97-AF65-F5344CB8AC3E}">
        <p14:creationId xmlns:p14="http://schemas.microsoft.com/office/powerpoint/2010/main" val="37070325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Vocabulary: Morphology</a:t>
            </a:r>
          </a:p>
        </p:txBody>
      </p:sp>
      <p:sp>
        <p:nvSpPr>
          <p:cNvPr id="3" name="Content Placeholder 2"/>
          <p:cNvSpPr>
            <a:spLocks noGrp="1"/>
          </p:cNvSpPr>
          <p:nvPr>
            <p:ph idx="1"/>
          </p:nvPr>
        </p:nvSpPr>
        <p:spPr>
          <a:xfrm>
            <a:off x="457200" y="1447800"/>
            <a:ext cx="8229600" cy="4678363"/>
          </a:xfrm>
        </p:spPr>
        <p:txBody>
          <a:bodyPr>
            <a:noAutofit/>
          </a:bodyPr>
          <a:lstStyle/>
          <a:p>
            <a:pPr marL="0" indent="0">
              <a:buNone/>
            </a:pPr>
            <a:r>
              <a:rPr lang="en-US" dirty="0"/>
              <a:t>	Analyzing words</a:t>
            </a:r>
          </a:p>
          <a:p>
            <a:endParaRPr lang="en-US" dirty="0"/>
          </a:p>
          <a:p>
            <a:pPr marL="0" indent="0">
              <a:buNone/>
            </a:pPr>
            <a:endParaRPr lang="en-US" dirty="0"/>
          </a:p>
          <a:p>
            <a:endParaRPr lang="en-US" sz="2400" dirty="0"/>
          </a:p>
        </p:txBody>
      </p:sp>
      <p:pic>
        <p:nvPicPr>
          <p:cNvPr id="5" name="Picture 4">
            <a:extLst>
              <a:ext uri="{FF2B5EF4-FFF2-40B4-BE49-F238E27FC236}">
                <a16:creationId xmlns:a16="http://schemas.microsoft.com/office/drawing/2014/main" id="{29C56980-0A04-2C4A-902E-02F977F62A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1981200"/>
            <a:ext cx="9144000" cy="3632765"/>
          </a:xfrm>
          <a:prstGeom prst="rect">
            <a:avLst/>
          </a:prstGeom>
        </p:spPr>
      </p:pic>
      <p:sp>
        <p:nvSpPr>
          <p:cNvPr id="6" name="TextBox 5">
            <a:extLst>
              <a:ext uri="{FF2B5EF4-FFF2-40B4-BE49-F238E27FC236}">
                <a16:creationId xmlns:a16="http://schemas.microsoft.com/office/drawing/2014/main" id="{A75E59A0-2B82-464F-9894-0879CB973841}"/>
              </a:ext>
            </a:extLst>
          </p:cNvPr>
          <p:cNvSpPr txBox="1"/>
          <p:nvPr/>
        </p:nvSpPr>
        <p:spPr>
          <a:xfrm>
            <a:off x="8263467" y="6423378"/>
            <a:ext cx="2540119" cy="369332"/>
          </a:xfrm>
          <a:prstGeom prst="rect">
            <a:avLst/>
          </a:prstGeom>
          <a:noFill/>
        </p:spPr>
        <p:txBody>
          <a:bodyPr wrap="none" rtlCol="0">
            <a:spAutoFit/>
          </a:bodyPr>
          <a:lstStyle/>
          <a:p>
            <a:r>
              <a:rPr lang="en-US" dirty="0"/>
              <a:t>Peter &amp; Jeffrey Bowers</a:t>
            </a:r>
          </a:p>
        </p:txBody>
      </p:sp>
    </p:spTree>
    <p:extLst>
      <p:ext uri="{BB962C8B-B14F-4D97-AF65-F5344CB8AC3E}">
        <p14:creationId xmlns:p14="http://schemas.microsoft.com/office/powerpoint/2010/main" val="3649151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Vocabulary: Morphology</a:t>
            </a:r>
          </a:p>
        </p:txBody>
      </p:sp>
      <p:sp>
        <p:nvSpPr>
          <p:cNvPr id="3" name="Content Placeholder 2"/>
          <p:cNvSpPr>
            <a:spLocks noGrp="1"/>
          </p:cNvSpPr>
          <p:nvPr>
            <p:ph idx="1"/>
          </p:nvPr>
        </p:nvSpPr>
        <p:spPr>
          <a:xfrm>
            <a:off x="1485900" y="1943101"/>
            <a:ext cx="6172200" cy="3508772"/>
          </a:xfrm>
        </p:spPr>
        <p:txBody>
          <a:bodyPr>
            <a:noAutofit/>
          </a:bodyPr>
          <a:lstStyle/>
          <a:p>
            <a:pPr marL="0" indent="0">
              <a:buNone/>
            </a:pPr>
            <a:r>
              <a:rPr lang="en-US" dirty="0"/>
              <a:t>	Analyzing words</a:t>
            </a:r>
          </a:p>
          <a:p>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29C56980-0A04-2C4A-902E-02F977F62A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850" y="2343151"/>
            <a:ext cx="6858000" cy="2724574"/>
          </a:xfrm>
          <a:prstGeom prst="rect">
            <a:avLst/>
          </a:prstGeom>
        </p:spPr>
      </p:pic>
      <p:sp>
        <p:nvSpPr>
          <p:cNvPr id="6" name="TextBox 5">
            <a:extLst>
              <a:ext uri="{FF2B5EF4-FFF2-40B4-BE49-F238E27FC236}">
                <a16:creationId xmlns:a16="http://schemas.microsoft.com/office/drawing/2014/main" id="{A75E59A0-2B82-464F-9894-0879CB973841}"/>
              </a:ext>
            </a:extLst>
          </p:cNvPr>
          <p:cNvSpPr txBox="1"/>
          <p:nvPr/>
        </p:nvSpPr>
        <p:spPr>
          <a:xfrm>
            <a:off x="7340601" y="5674783"/>
            <a:ext cx="1951240" cy="300082"/>
          </a:xfrm>
          <a:prstGeom prst="rect">
            <a:avLst/>
          </a:prstGeom>
          <a:noFill/>
        </p:spPr>
        <p:txBody>
          <a:bodyPr wrap="none" rtlCol="0">
            <a:spAutoFit/>
          </a:bodyPr>
          <a:lstStyle/>
          <a:p>
            <a:r>
              <a:rPr lang="en-US" sz="1350" dirty="0"/>
              <a:t>Peter &amp; Jeffrey Bowers</a:t>
            </a:r>
          </a:p>
        </p:txBody>
      </p:sp>
    </p:spTree>
    <p:extLst>
      <p:ext uri="{BB962C8B-B14F-4D97-AF65-F5344CB8AC3E}">
        <p14:creationId xmlns:p14="http://schemas.microsoft.com/office/powerpoint/2010/main" val="42780677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Comprehending Sentences</a:t>
            </a:r>
          </a:p>
        </p:txBody>
      </p:sp>
      <p:sp>
        <p:nvSpPr>
          <p:cNvPr id="3" name="Content Placeholder 2"/>
          <p:cNvSpPr>
            <a:spLocks noGrp="1"/>
          </p:cNvSpPr>
          <p:nvPr>
            <p:ph idx="1"/>
          </p:nvPr>
        </p:nvSpPr>
        <p:spPr/>
        <p:txBody>
          <a:bodyPr>
            <a:normAutofit/>
          </a:bodyPr>
          <a:lstStyle/>
          <a:p>
            <a:pPr>
              <a:spcBef>
                <a:spcPts val="0"/>
              </a:spcBef>
            </a:pPr>
            <a:r>
              <a:rPr lang="en-US" sz="2800" dirty="0"/>
              <a:t>Reading requires more than an ability to make sense of word meanings</a:t>
            </a:r>
          </a:p>
          <a:p>
            <a:pPr>
              <a:spcBef>
                <a:spcPts val="0"/>
              </a:spcBef>
            </a:pPr>
            <a:r>
              <a:rPr lang="en-US" sz="2800" dirty="0"/>
              <a:t>Comprehension also depends on one’s ability to make sense of syntax, too</a:t>
            </a:r>
          </a:p>
          <a:p>
            <a:pPr marL="0" indent="0">
              <a:spcBef>
                <a:spcPts val="0"/>
              </a:spcBef>
              <a:buNone/>
            </a:pPr>
            <a:r>
              <a:rPr lang="en-US" i="1" dirty="0"/>
              <a:t> </a:t>
            </a:r>
          </a:p>
          <a:p>
            <a:pPr marL="0" indent="0">
              <a:spcBef>
                <a:spcPts val="0"/>
              </a:spcBef>
              <a:buNone/>
            </a:pPr>
            <a:endParaRPr lang="en-US" i="1" dirty="0"/>
          </a:p>
          <a:p>
            <a:pPr marL="0" indent="0">
              <a:spcBef>
                <a:spcPts val="0"/>
              </a:spcBef>
              <a:buNone/>
            </a:pPr>
            <a:endParaRPr lang="en-US" i="1" dirty="0"/>
          </a:p>
        </p:txBody>
      </p:sp>
    </p:spTree>
    <p:extLst>
      <p:ext uri="{BB962C8B-B14F-4D97-AF65-F5344CB8AC3E}">
        <p14:creationId xmlns:p14="http://schemas.microsoft.com/office/powerpoint/2010/main" val="37312697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example</a:t>
            </a:r>
          </a:p>
        </p:txBody>
      </p:sp>
      <p:sp>
        <p:nvSpPr>
          <p:cNvPr id="3" name="Content Placeholder 2"/>
          <p:cNvSpPr>
            <a:spLocks noGrp="1"/>
          </p:cNvSpPr>
          <p:nvPr>
            <p:ph idx="1"/>
          </p:nvPr>
        </p:nvSpPr>
        <p:spPr/>
        <p:txBody>
          <a:bodyPr>
            <a:normAutofit/>
          </a:bodyPr>
          <a:lstStyle/>
          <a:p>
            <a:pPr marL="0" indent="0">
              <a:spcBef>
                <a:spcPts val="0"/>
              </a:spcBef>
              <a:buNone/>
            </a:pPr>
            <a:r>
              <a:rPr lang="en-US" i="1" dirty="0"/>
              <a:t> </a:t>
            </a:r>
          </a:p>
          <a:p>
            <a:pPr marL="0" indent="0">
              <a:spcBef>
                <a:spcPts val="0"/>
              </a:spcBef>
              <a:buNone/>
            </a:pPr>
            <a:endParaRPr lang="en-US" i="1" dirty="0"/>
          </a:p>
          <a:p>
            <a:pPr marL="0" indent="0">
              <a:spcBef>
                <a:spcPts val="0"/>
              </a:spcBef>
              <a:buNone/>
            </a:pPr>
            <a:endParaRPr lang="en-US" i="1" dirty="0"/>
          </a:p>
          <a:p>
            <a:pPr marL="0" indent="0">
              <a:spcBef>
                <a:spcPts val="0"/>
              </a:spcBef>
              <a:buNone/>
            </a:pPr>
            <a:endParaRPr lang="en-US" sz="2800" i="1" dirty="0"/>
          </a:p>
          <a:p>
            <a:pPr marL="0" indent="0">
              <a:spcBef>
                <a:spcPts val="0"/>
              </a:spcBef>
              <a:buNone/>
            </a:pPr>
            <a:r>
              <a:rPr lang="en-US" sz="2800" i="1" dirty="0"/>
              <a:t>“However, on August 24, 2006, the International Astronomical Union (IAU), a group of individual astronomers and astronomical societies from around the world, made an announcement.    </a:t>
            </a:r>
          </a:p>
          <a:p>
            <a:pPr marL="0" indent="0">
              <a:spcBef>
                <a:spcPts val="0"/>
              </a:spcBef>
              <a:buNone/>
            </a:pPr>
            <a:r>
              <a:rPr lang="en-US" sz="2800" i="1" dirty="0"/>
              <a:t>    </a:t>
            </a:r>
          </a:p>
          <a:p>
            <a:pPr marL="0" indent="0">
              <a:spcBef>
                <a:spcPts val="0"/>
              </a:spcBef>
              <a:buNone/>
            </a:pPr>
            <a:endParaRPr lang="en-US" i="1" dirty="0"/>
          </a:p>
          <a:p>
            <a:pPr marL="0" indent="0">
              <a:spcBef>
                <a:spcPts val="0"/>
              </a:spcBef>
              <a:buNone/>
            </a:pPr>
            <a:r>
              <a:rPr lang="en-US" i="1" dirty="0"/>
              <a:t>--25 words</a:t>
            </a:r>
          </a:p>
          <a:p>
            <a:pPr marL="0" indent="0">
              <a:spcBef>
                <a:spcPts val="0"/>
              </a:spcBef>
              <a:buNone/>
            </a:pPr>
            <a:r>
              <a:rPr lang="en-US" i="1" dirty="0"/>
              <a:t>--5 commas</a:t>
            </a:r>
          </a:p>
          <a:p>
            <a:pPr marL="0" indent="0">
              <a:spcBef>
                <a:spcPts val="0"/>
              </a:spcBef>
              <a:buNone/>
            </a:pPr>
            <a:endParaRPr lang="en-US" i="1" dirty="0"/>
          </a:p>
          <a:p>
            <a:pPr marL="0" indent="0">
              <a:spcBef>
                <a:spcPts val="0"/>
              </a:spcBef>
              <a:buNone/>
            </a:pPr>
            <a:endParaRPr lang="en-US" i="1" dirty="0"/>
          </a:p>
          <a:p>
            <a:pPr marL="0" indent="0">
              <a:spcBef>
                <a:spcPts val="0"/>
              </a:spcBef>
              <a:buNone/>
            </a:pPr>
            <a:endParaRPr lang="en-US" dirty="0"/>
          </a:p>
        </p:txBody>
      </p:sp>
    </p:spTree>
    <p:extLst>
      <p:ext uri="{BB962C8B-B14F-4D97-AF65-F5344CB8AC3E}">
        <p14:creationId xmlns:p14="http://schemas.microsoft.com/office/powerpoint/2010/main" val="13710557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example</a:t>
            </a:r>
          </a:p>
        </p:txBody>
      </p:sp>
      <p:sp>
        <p:nvSpPr>
          <p:cNvPr id="3" name="Content Placeholder 2"/>
          <p:cNvSpPr>
            <a:spLocks noGrp="1"/>
          </p:cNvSpPr>
          <p:nvPr>
            <p:ph idx="1"/>
          </p:nvPr>
        </p:nvSpPr>
        <p:spPr/>
        <p:txBody>
          <a:bodyPr/>
          <a:lstStyle/>
          <a:p>
            <a:pPr marL="0" indent="0">
              <a:spcBef>
                <a:spcPts val="0"/>
              </a:spcBef>
              <a:buNone/>
            </a:pPr>
            <a:endParaRPr lang="en-US" i="1" dirty="0"/>
          </a:p>
          <a:p>
            <a:pPr>
              <a:spcBef>
                <a:spcPts val="0"/>
              </a:spcBef>
            </a:pPr>
            <a:r>
              <a:rPr lang="en-US" i="1" dirty="0"/>
              <a:t>However,</a:t>
            </a:r>
          </a:p>
          <a:p>
            <a:pPr>
              <a:spcBef>
                <a:spcPts val="0"/>
              </a:spcBef>
            </a:pPr>
            <a:r>
              <a:rPr lang="en-US" i="1" dirty="0"/>
              <a:t>on August 24 2006</a:t>
            </a:r>
          </a:p>
          <a:p>
            <a:pPr>
              <a:spcBef>
                <a:spcPts val="0"/>
              </a:spcBef>
            </a:pPr>
            <a:r>
              <a:rPr lang="en-US" i="1" dirty="0">
                <a:solidFill>
                  <a:srgbClr val="00B0F0"/>
                </a:solidFill>
              </a:rPr>
              <a:t>the International Astronomical Union (IAU), a group of individual astronomers and astronomical societies from around the world</a:t>
            </a:r>
          </a:p>
          <a:p>
            <a:pPr>
              <a:spcBef>
                <a:spcPts val="0"/>
              </a:spcBef>
            </a:pPr>
            <a:r>
              <a:rPr lang="en-US" i="1" dirty="0">
                <a:solidFill>
                  <a:schemeClr val="tx2"/>
                </a:solidFill>
              </a:rPr>
              <a:t>made</a:t>
            </a:r>
          </a:p>
          <a:p>
            <a:pPr>
              <a:spcBef>
                <a:spcPts val="0"/>
              </a:spcBef>
            </a:pPr>
            <a:r>
              <a:rPr lang="en-US" i="1" dirty="0">
                <a:solidFill>
                  <a:srgbClr val="00B050"/>
                </a:solidFill>
              </a:rPr>
              <a:t>an announcement</a:t>
            </a:r>
          </a:p>
        </p:txBody>
      </p:sp>
    </p:spTree>
    <p:extLst>
      <p:ext uri="{BB962C8B-B14F-4D97-AF65-F5344CB8AC3E}">
        <p14:creationId xmlns:p14="http://schemas.microsoft.com/office/powerpoint/2010/main" val="40322221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example</a:t>
            </a:r>
          </a:p>
        </p:txBody>
      </p:sp>
      <p:sp>
        <p:nvSpPr>
          <p:cNvPr id="3" name="Content Placeholder 2"/>
          <p:cNvSpPr>
            <a:spLocks noGrp="1"/>
          </p:cNvSpPr>
          <p:nvPr>
            <p:ph idx="1"/>
          </p:nvPr>
        </p:nvSpPr>
        <p:spPr/>
        <p:txBody>
          <a:bodyPr>
            <a:normAutofit fontScale="92500" lnSpcReduction="10000"/>
          </a:bodyPr>
          <a:lstStyle/>
          <a:p>
            <a:pPr marL="0" indent="0">
              <a:spcBef>
                <a:spcPts val="0"/>
              </a:spcBef>
              <a:buNone/>
            </a:pPr>
            <a:r>
              <a:rPr lang="en-US" i="1" dirty="0"/>
              <a:t>Who was the sentence about?	</a:t>
            </a:r>
          </a:p>
          <a:p>
            <a:pPr marL="0" indent="0">
              <a:spcBef>
                <a:spcPts val="0"/>
              </a:spcBef>
              <a:buNone/>
            </a:pPr>
            <a:r>
              <a:rPr lang="en-US" i="1" dirty="0">
                <a:solidFill>
                  <a:srgbClr val="00B0F0"/>
                </a:solidFill>
              </a:rPr>
              <a:t>the International Astronomical Union (IAU)</a:t>
            </a:r>
          </a:p>
          <a:p>
            <a:pPr marL="0" indent="0">
              <a:spcBef>
                <a:spcPts val="0"/>
              </a:spcBef>
              <a:buNone/>
            </a:pPr>
            <a:endParaRPr lang="en-US" i="1" dirty="0"/>
          </a:p>
          <a:p>
            <a:pPr marL="0" indent="0">
              <a:spcBef>
                <a:spcPts val="0"/>
              </a:spcBef>
              <a:buNone/>
            </a:pPr>
            <a:r>
              <a:rPr lang="en-US" i="1" dirty="0"/>
              <a:t>Who are they?</a:t>
            </a:r>
          </a:p>
          <a:p>
            <a:pPr marL="0" indent="0">
              <a:spcBef>
                <a:spcPts val="0"/>
              </a:spcBef>
              <a:buNone/>
            </a:pPr>
            <a:r>
              <a:rPr lang="en-US" i="1" dirty="0">
                <a:solidFill>
                  <a:srgbClr val="00B0F0"/>
                </a:solidFill>
              </a:rPr>
              <a:t>a group of individual astronomers and astronomical societies from around the world</a:t>
            </a:r>
          </a:p>
          <a:p>
            <a:pPr marL="0" indent="0">
              <a:spcBef>
                <a:spcPts val="0"/>
              </a:spcBef>
              <a:buNone/>
            </a:pPr>
            <a:endParaRPr lang="en-US" i="1" dirty="0"/>
          </a:p>
          <a:p>
            <a:pPr marL="0" indent="0">
              <a:spcBef>
                <a:spcPts val="0"/>
              </a:spcBef>
              <a:buNone/>
            </a:pPr>
            <a:r>
              <a:rPr lang="en-US" i="1" dirty="0"/>
              <a:t>What did they do?</a:t>
            </a:r>
          </a:p>
          <a:p>
            <a:pPr marL="0" indent="0">
              <a:spcBef>
                <a:spcPts val="0"/>
              </a:spcBef>
              <a:buNone/>
            </a:pPr>
            <a:r>
              <a:rPr lang="en-US" i="1" dirty="0">
                <a:solidFill>
                  <a:schemeClr val="tx2"/>
                </a:solidFill>
              </a:rPr>
              <a:t>made</a:t>
            </a:r>
          </a:p>
          <a:p>
            <a:pPr marL="0" indent="0">
              <a:spcBef>
                <a:spcPts val="0"/>
              </a:spcBef>
              <a:buNone/>
            </a:pPr>
            <a:endParaRPr lang="en-US" i="1" dirty="0"/>
          </a:p>
          <a:p>
            <a:pPr marL="0" indent="0">
              <a:spcBef>
                <a:spcPts val="0"/>
              </a:spcBef>
              <a:buNone/>
            </a:pPr>
            <a:r>
              <a:rPr lang="en-US" i="1" dirty="0"/>
              <a:t>Made what?</a:t>
            </a:r>
          </a:p>
          <a:p>
            <a:pPr marL="0" indent="0">
              <a:spcBef>
                <a:spcPts val="0"/>
              </a:spcBef>
              <a:buNone/>
            </a:pPr>
            <a:r>
              <a:rPr lang="en-US" i="1" dirty="0">
                <a:solidFill>
                  <a:srgbClr val="00B050"/>
                </a:solidFill>
              </a:rPr>
              <a:t>an announcement</a:t>
            </a:r>
          </a:p>
          <a:p>
            <a:pPr marL="0" indent="0">
              <a:spcBef>
                <a:spcPts val="0"/>
              </a:spcBef>
              <a:buNone/>
            </a:pPr>
            <a:endParaRPr lang="en-US" i="1" dirty="0"/>
          </a:p>
          <a:p>
            <a:pPr marL="0" indent="0">
              <a:spcBef>
                <a:spcPts val="0"/>
              </a:spcBef>
              <a:buNone/>
            </a:pPr>
            <a:r>
              <a:rPr lang="en-US" i="1" dirty="0"/>
              <a:t>When?</a:t>
            </a:r>
          </a:p>
          <a:p>
            <a:pPr marL="0" indent="0">
              <a:spcBef>
                <a:spcPts val="0"/>
              </a:spcBef>
              <a:buNone/>
            </a:pPr>
            <a:r>
              <a:rPr lang="en-US" i="1" dirty="0"/>
              <a:t>on August 24 2006</a:t>
            </a:r>
          </a:p>
        </p:txBody>
      </p:sp>
    </p:spTree>
    <p:extLst>
      <p:ext uri="{BB962C8B-B14F-4D97-AF65-F5344CB8AC3E}">
        <p14:creationId xmlns:p14="http://schemas.microsoft.com/office/powerpoint/2010/main" val="10080274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both young and older, would come in with their fancy holiday dresses that needed adjustments or their Sunday suits and blouses that needed just a touch—a flower or some velvet trimming or something to make the ladies look festive.”</a:t>
            </a:r>
          </a:p>
          <a:p>
            <a:pPr marL="0" indent="0">
              <a:buNone/>
            </a:pPr>
            <a:r>
              <a:rPr lang="en-US" dirty="0"/>
              <a:t>			--Nikki Giovanni (</a:t>
            </a:r>
            <a:r>
              <a:rPr lang="en-US" u="sng" dirty="0"/>
              <a:t>Rosa</a:t>
            </a:r>
            <a:r>
              <a:rPr lang="en-US" dirty="0"/>
              <a:t>)</a:t>
            </a:r>
          </a:p>
          <a:p>
            <a:pPr marL="0" indent="0">
              <a:buNone/>
            </a:pPr>
            <a:endParaRPr lang="en-US" dirty="0"/>
          </a:p>
          <a:p>
            <a:r>
              <a:rPr lang="en-US" dirty="0"/>
              <a:t>44 words</a:t>
            </a:r>
          </a:p>
          <a:p>
            <a:r>
              <a:rPr lang="en-US" dirty="0"/>
              <a:t>2 commas, 1 </a:t>
            </a:r>
            <a:r>
              <a:rPr lang="en-US" dirty="0" err="1"/>
              <a:t>em</a:t>
            </a:r>
            <a:r>
              <a:rPr lang="en-US" dirty="0"/>
              <a:t>-dash</a:t>
            </a:r>
          </a:p>
        </p:txBody>
      </p:sp>
    </p:spTree>
    <p:extLst>
      <p:ext uri="{BB962C8B-B14F-4D97-AF65-F5344CB8AC3E}">
        <p14:creationId xmlns:p14="http://schemas.microsoft.com/office/powerpoint/2010/main" val="19678604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women of Montgomery </a:t>
            </a:r>
            <a:r>
              <a:rPr lang="en-US" strike="sngStrike" dirty="0"/>
              <a:t>, both young and older,   </a:t>
            </a:r>
            <a:r>
              <a:rPr lang="en-US" dirty="0"/>
              <a:t>would come in with their fancy holiday dresses that needed adjustments or their Sunday suits and blouses that needed just a touch—a flower or some velvet trimming or something to make the ladies look festive.”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3336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763000" cy="1071570"/>
          </a:xfrm>
        </p:spPr>
        <p:txBody>
          <a:bodyPr>
            <a:noAutofit/>
          </a:bodyPr>
          <a:lstStyle/>
          <a:p>
            <a:pPr>
              <a:buNone/>
            </a:pPr>
            <a:r>
              <a:rPr lang="en-US" sz="3600" dirty="0"/>
              <a:t>Results of complex texts mandates (cont.)</a:t>
            </a:r>
            <a:endParaRPr lang="zh-CN" altLang="en-US" sz="3600" dirty="0"/>
          </a:p>
        </p:txBody>
      </p:sp>
      <p:sp>
        <p:nvSpPr>
          <p:cNvPr id="3" name="TextBox 2"/>
          <p:cNvSpPr txBox="1"/>
          <p:nvPr/>
        </p:nvSpPr>
        <p:spPr>
          <a:xfrm>
            <a:off x="381000" y="1371600"/>
            <a:ext cx="6355432" cy="3170099"/>
          </a:xfrm>
          <a:prstGeom prst="rect">
            <a:avLst/>
          </a:prstGeom>
          <a:noFill/>
        </p:spPr>
        <p:txBody>
          <a:bodyPr wrap="square" rtlCol="0">
            <a:spAutoFit/>
          </a:bodyPr>
          <a:lstStyle/>
          <a:p>
            <a:pPr>
              <a:buFont typeface="Arial" pitchFamily="34" charset="0"/>
              <a:buChar char="•"/>
            </a:pPr>
            <a:r>
              <a:rPr lang="en-US" sz="2000" dirty="0"/>
              <a:t>   Thomas Fordham Foundation conducted national </a:t>
            </a:r>
          </a:p>
          <a:p>
            <a:r>
              <a:rPr lang="en-US" sz="2000" dirty="0"/>
              <a:t>     survey of teachers in 2018 and found that teachers   </a:t>
            </a:r>
          </a:p>
          <a:p>
            <a:r>
              <a:rPr lang="en-US" sz="2000" dirty="0"/>
              <a:t>     were less likely to have students read grade level  </a:t>
            </a:r>
          </a:p>
          <a:p>
            <a:r>
              <a:rPr lang="en-US" sz="2000" dirty="0"/>
              <a:t>     texts for reading than was true in 2010 when         </a:t>
            </a:r>
          </a:p>
          <a:p>
            <a:r>
              <a:rPr lang="en-US" sz="2000" dirty="0"/>
              <a:t>     they previously surveyed </a:t>
            </a:r>
          </a:p>
          <a:p>
            <a:pPr marL="342900" indent="-342900">
              <a:buFont typeface="Arial" panose="020B0604020202020204" pitchFamily="34" charset="0"/>
              <a:buChar char="•"/>
            </a:pPr>
            <a:r>
              <a:rPr lang="en-US" sz="2000" dirty="0"/>
              <a:t>What these studies tell us is that teachers often lack understanding of their state’s educational standards and that students are less likely to            be taught to read complex texts than before           so many states mandated it</a:t>
            </a:r>
          </a:p>
        </p:txBody>
      </p:sp>
    </p:spTree>
    <p:extLst>
      <p:ext uri="{BB962C8B-B14F-4D97-AF65-F5344CB8AC3E}">
        <p14:creationId xmlns:p14="http://schemas.microsoft.com/office/powerpoint/2010/main" val="586283963"/>
      </p:ext>
    </p:extLst>
  </p:cSld>
  <p:clrMapOvr>
    <a:masterClrMapping/>
  </p:clrMapOvr>
  <p:transition>
    <p:comb/>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or their Sunday suits and blouses that needed just a touch—a flower or some velvet trimming or something to make the ladies look festive.”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336472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a:t>
            </a:r>
            <a:r>
              <a:rPr lang="en-US" dirty="0">
                <a:solidFill>
                  <a:srgbClr val="FF0000"/>
                </a:solidFill>
              </a:rPr>
              <a:t>or </a:t>
            </a:r>
            <a:r>
              <a:rPr lang="en-US" dirty="0"/>
              <a:t>their Sunday suits and blouses that needed just a touch</a:t>
            </a:r>
            <a:r>
              <a:rPr lang="en-US" dirty="0">
                <a:solidFill>
                  <a:srgbClr val="FF0000"/>
                </a:solidFill>
              </a:rPr>
              <a:t>—</a:t>
            </a:r>
            <a:r>
              <a:rPr lang="en-US" dirty="0"/>
              <a:t>a flower </a:t>
            </a:r>
            <a:r>
              <a:rPr lang="en-US" dirty="0">
                <a:solidFill>
                  <a:srgbClr val="FF0000"/>
                </a:solidFill>
              </a:rPr>
              <a:t>or</a:t>
            </a:r>
            <a:r>
              <a:rPr lang="en-US" dirty="0"/>
              <a:t> some velvet trimming </a:t>
            </a: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281987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a:t>
            </a:r>
          </a:p>
          <a:p>
            <a:pPr marL="0" indent="0">
              <a:buNone/>
            </a:pPr>
            <a:endParaRPr lang="en-US" dirty="0"/>
          </a:p>
          <a:p>
            <a:pPr marL="0" indent="0">
              <a:buNone/>
            </a:pPr>
            <a:r>
              <a:rPr lang="en-US" dirty="0">
                <a:solidFill>
                  <a:srgbClr val="FF0000"/>
                </a:solidFill>
              </a:rPr>
              <a:t>or </a:t>
            </a:r>
            <a:r>
              <a:rPr lang="en-US"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11246835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“The women of Montgomery would come in with </a:t>
            </a:r>
            <a:r>
              <a:rPr lang="en-US" u="sng" dirty="0"/>
              <a:t>their fancy holiday dresses that needed adjustments</a:t>
            </a:r>
            <a:r>
              <a:rPr lang="en-US" dirty="0"/>
              <a:t> </a:t>
            </a:r>
          </a:p>
          <a:p>
            <a:pPr marL="0" indent="0">
              <a:buNone/>
            </a:pPr>
            <a:endParaRPr lang="en-US" dirty="0"/>
          </a:p>
          <a:p>
            <a:pPr marL="0" indent="0">
              <a:buNone/>
            </a:pPr>
            <a:r>
              <a:rPr lang="en-US" dirty="0">
                <a:solidFill>
                  <a:srgbClr val="FF0000"/>
                </a:solidFill>
              </a:rPr>
              <a:t>or </a:t>
            </a:r>
            <a:r>
              <a:rPr lang="en-US" u="sng"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20874685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“The women of Montgomery would come in with </a:t>
            </a:r>
            <a:r>
              <a:rPr lang="en-US" u="sng" dirty="0"/>
              <a:t>their fancy holiday dresses that needed adjustments</a:t>
            </a:r>
            <a:r>
              <a:rPr lang="en-US" dirty="0"/>
              <a:t> </a:t>
            </a:r>
          </a:p>
          <a:p>
            <a:pPr marL="0" indent="0">
              <a:buNone/>
            </a:pPr>
            <a:endParaRPr lang="en-US" dirty="0"/>
          </a:p>
          <a:p>
            <a:pPr marL="0" indent="0">
              <a:buNone/>
            </a:pPr>
            <a:r>
              <a:rPr lang="en-US" dirty="0">
                <a:solidFill>
                  <a:srgbClr val="FF0000"/>
                </a:solidFill>
              </a:rPr>
              <a:t>or </a:t>
            </a:r>
            <a:r>
              <a:rPr lang="en-US" dirty="0"/>
              <a:t>The women of Montgomery would come in with </a:t>
            </a:r>
            <a:r>
              <a:rPr lang="en-US" u="sng"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12193952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40924560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dirty="0" err="1"/>
              <a:t>Nidal</a:t>
            </a:r>
            <a:r>
              <a:rPr lang="en-US" dirty="0"/>
              <a:t> (strife; struggle).” </a:t>
            </a:r>
          </a:p>
          <a:p>
            <a:pPr marL="0" indent="0">
              <a:buNone/>
            </a:pPr>
            <a:endParaRPr lang="en-US" dirty="0"/>
          </a:p>
          <a:p>
            <a:pPr marL="0" indent="0">
              <a:buNone/>
            </a:pPr>
            <a:r>
              <a:rPr lang="en-US" dirty="0"/>
              <a:t>-68 words</a:t>
            </a:r>
          </a:p>
          <a:p>
            <a:pPr marL="0" indent="0">
              <a:buNone/>
            </a:pPr>
            <a:r>
              <a:rPr lang="en-US" dirty="0"/>
              <a:t>-7 commas or semi-colons</a:t>
            </a:r>
          </a:p>
          <a:p>
            <a:pPr marL="0" indent="0">
              <a:buNone/>
            </a:pPr>
            <a:r>
              <a:rPr lang="en-US" dirty="0"/>
              <a:t>-parentheses</a:t>
            </a:r>
          </a:p>
          <a:p>
            <a:pPr marL="0" indent="0">
              <a:buNone/>
            </a:pPr>
            <a:r>
              <a:rPr lang="en-US" dirty="0"/>
              <a:t>-typographic cues (caps)</a:t>
            </a:r>
          </a:p>
        </p:txBody>
      </p:sp>
    </p:spTree>
    <p:extLst>
      <p:ext uri="{BB962C8B-B14F-4D97-AF65-F5344CB8AC3E}">
        <p14:creationId xmlns:p14="http://schemas.microsoft.com/office/powerpoint/2010/main" val="35379957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First I break this up just using punctuation:</a:t>
            </a:r>
          </a:p>
          <a:p>
            <a:pPr marL="0" indent="0">
              <a:buNone/>
            </a:pPr>
            <a:endParaRPr lang="en-US" dirty="0"/>
          </a:p>
          <a:p>
            <a:pPr marL="0" indent="0">
              <a:buNone/>
            </a:pPr>
            <a:r>
              <a:rPr lang="en-US"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dirty="0" err="1"/>
              <a:t>Nidal</a:t>
            </a:r>
            <a:r>
              <a:rPr lang="en-US" dirty="0"/>
              <a:t> (strife; struggle).” </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4051082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228600" y="1524000"/>
            <a:ext cx="10058400" cy="4876800"/>
          </a:xfrm>
        </p:spPr>
        <p:txBody>
          <a:bodyPr>
            <a:normAutofit fontScale="92500" lnSpcReduction="20000"/>
          </a:bodyPr>
          <a:lstStyle/>
          <a:p>
            <a:pPr marL="0" indent="0">
              <a:buNone/>
            </a:pPr>
            <a:r>
              <a:rPr lang="en-US" dirty="0"/>
              <a:t>First I will break this up just using the punctuation:</a:t>
            </a:r>
          </a:p>
          <a:p>
            <a:pPr marL="0" indent="0">
              <a:buNone/>
            </a:pPr>
            <a:endParaRPr lang="en-US" dirty="0"/>
          </a:p>
          <a:p>
            <a:pPr marL="0" indent="0">
              <a:buNone/>
            </a:pPr>
            <a:r>
              <a:rPr lang="en-US" dirty="0"/>
              <a:t>“While filling out my certificate, </a:t>
            </a:r>
          </a:p>
          <a:p>
            <a:pPr marL="0" indent="0">
              <a:buNone/>
            </a:pPr>
            <a:r>
              <a:rPr lang="en-US" dirty="0"/>
              <a:t>Baba realized that he didn’t know my sex for sure but that didn’t matter; </a:t>
            </a:r>
          </a:p>
          <a:p>
            <a:pPr marL="0" indent="0">
              <a:buNone/>
            </a:pPr>
            <a:r>
              <a:rPr lang="en-US" dirty="0"/>
              <a:t>he’d always known I was a boy, </a:t>
            </a:r>
          </a:p>
          <a:p>
            <a:pPr marL="0" indent="0">
              <a:buNone/>
            </a:pPr>
            <a:r>
              <a:rPr lang="en-US" dirty="0"/>
              <a:t>had spoken to me as a boy while I was in Mama, </a:t>
            </a:r>
          </a:p>
          <a:p>
            <a:pPr marL="0" indent="0">
              <a:buNone/>
            </a:pPr>
            <a:r>
              <a:rPr lang="en-US" dirty="0"/>
              <a:t>and as he approached the box that contained the question, </a:t>
            </a:r>
          </a:p>
          <a:p>
            <a:pPr marL="0" indent="0">
              <a:buNone/>
            </a:pPr>
            <a:r>
              <a:rPr lang="en-US" dirty="0"/>
              <a:t>NAME OF CHILD, </a:t>
            </a:r>
          </a:p>
          <a:p>
            <a:pPr marL="0" indent="0">
              <a:buNone/>
            </a:pPr>
            <a:r>
              <a:rPr lang="en-US" dirty="0"/>
              <a:t>he wrote with a quivering hand and in his best English cursive, </a:t>
            </a:r>
          </a:p>
          <a:p>
            <a:pPr marL="0" indent="0">
              <a:buNone/>
            </a:pPr>
            <a:r>
              <a:rPr lang="en-US" dirty="0" err="1"/>
              <a:t>Nidal</a:t>
            </a:r>
            <a:r>
              <a:rPr lang="en-US" dirty="0"/>
              <a:t> </a:t>
            </a:r>
          </a:p>
          <a:p>
            <a:pPr marL="0" indent="0">
              <a:buNone/>
            </a:pPr>
            <a:r>
              <a:rPr lang="en-US" dirty="0"/>
              <a:t>(strife; </a:t>
            </a:r>
          </a:p>
          <a:p>
            <a:pPr marL="0" indent="0">
              <a:buNone/>
            </a:pPr>
            <a:r>
              <a:rPr lang="en-US" dirty="0"/>
              <a:t>struggle).”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2469276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92500" lnSpcReduction="20000"/>
          </a:bodyPr>
          <a:lstStyle/>
          <a:p>
            <a:pPr marL="0" indent="0">
              <a:buNone/>
            </a:pPr>
            <a:r>
              <a:rPr lang="en-US" dirty="0"/>
              <a:t>Second, I’ll find the verbs…</a:t>
            </a:r>
          </a:p>
          <a:p>
            <a:pPr marL="0" indent="0">
              <a:buNone/>
            </a:pPr>
            <a:endParaRPr lang="en-US" dirty="0"/>
          </a:p>
          <a:p>
            <a:pPr marL="0" indent="0">
              <a:buNone/>
            </a:pPr>
            <a:r>
              <a:rPr lang="en-US" dirty="0"/>
              <a:t>“While filling out my certificate, </a:t>
            </a:r>
          </a:p>
          <a:p>
            <a:pPr marL="0" indent="0">
              <a:buNone/>
            </a:pPr>
            <a:r>
              <a:rPr lang="en-US" dirty="0"/>
              <a:t>Baba realized that he didn’t know my sex for sure but that didn’t matter; </a:t>
            </a:r>
          </a:p>
          <a:p>
            <a:pPr marL="0" indent="0">
              <a:buNone/>
            </a:pPr>
            <a:r>
              <a:rPr lang="en-US" dirty="0"/>
              <a:t>he’d always known I was a boy, </a:t>
            </a:r>
          </a:p>
          <a:p>
            <a:pPr marL="0" indent="0">
              <a:buNone/>
            </a:pPr>
            <a:r>
              <a:rPr lang="en-US" dirty="0"/>
              <a:t>had spoken to me as a boy while I was in Mama, </a:t>
            </a:r>
          </a:p>
          <a:p>
            <a:pPr marL="0" indent="0">
              <a:buNone/>
            </a:pPr>
            <a:r>
              <a:rPr lang="en-US" dirty="0"/>
              <a:t>and as he approached the box that contained the question, NAME OF CHILD, </a:t>
            </a:r>
          </a:p>
          <a:p>
            <a:pPr marL="0" indent="0">
              <a:buNone/>
            </a:pPr>
            <a:r>
              <a:rPr lang="en-US" dirty="0"/>
              <a:t>he wrote with a quivering hand and in his best English cursive, </a:t>
            </a:r>
          </a:p>
          <a:p>
            <a:pPr marL="0" indent="0">
              <a:buNone/>
            </a:pPr>
            <a:r>
              <a:rPr lang="en-US" dirty="0" err="1"/>
              <a:t>Nidal</a:t>
            </a:r>
            <a:r>
              <a:rPr lang="en-US" dirty="0"/>
              <a:t> (strife; </a:t>
            </a:r>
          </a:p>
          <a:p>
            <a:pPr marL="0" indent="0">
              <a:buNone/>
            </a:pPr>
            <a:r>
              <a:rPr lang="en-US" dirty="0"/>
              <a:t>struggle).”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345170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2533C"/>
                </a:solidFill>
              </a:rPr>
              <a:t>No performance differences due to question types (skills)</a:t>
            </a:r>
          </a:p>
        </p:txBody>
      </p:sp>
      <p:sp>
        <p:nvSpPr>
          <p:cNvPr id="5" name="Content Placeholder 4"/>
          <p:cNvSpPr>
            <a:spLocks noGrp="1"/>
          </p:cNvSpPr>
          <p:nvPr>
            <p:ph idx="1"/>
          </p:nvPr>
        </p:nvSpPr>
        <p:spPr/>
        <p:txBody>
          <a:bodyPr/>
          <a:lstStyle/>
          <a:p>
            <a:r>
              <a:rPr lang="en-US" dirty="0"/>
              <a:t>         </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457200" y="1676400"/>
            <a:ext cx="8153401" cy="4618038"/>
          </a:xfrm>
          <a:prstGeom prst="rect">
            <a:avLst/>
          </a:prstGeom>
          <a:noFill/>
        </p:spPr>
      </p:pic>
    </p:spTree>
    <p:extLst>
      <p:ext uri="{BB962C8B-B14F-4D97-AF65-F5344CB8AC3E}">
        <p14:creationId xmlns:p14="http://schemas.microsoft.com/office/powerpoint/2010/main" val="37979276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Second, I’ll find the verbs…</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that he </a:t>
            </a:r>
            <a:r>
              <a:rPr lang="en-US" dirty="0">
                <a:highlight>
                  <a:srgbClr val="FFFF00"/>
                </a:highlight>
              </a:rPr>
              <a:t>didn’t know </a:t>
            </a:r>
            <a:r>
              <a:rPr lang="en-US" dirty="0"/>
              <a:t>my sex for sure but that </a:t>
            </a:r>
            <a:r>
              <a:rPr lang="en-US" dirty="0">
                <a:highlight>
                  <a:srgbClr val="FFFF00"/>
                </a:highlight>
              </a:rPr>
              <a:t>didn’t matter</a:t>
            </a:r>
            <a:r>
              <a:rPr lang="en-US" dirty="0"/>
              <a:t>; </a:t>
            </a:r>
          </a:p>
          <a:p>
            <a:pPr marL="0" indent="0">
              <a:buNone/>
            </a:pPr>
            <a:r>
              <a:rPr lang="en-US" dirty="0"/>
              <a:t>he’d always </a:t>
            </a:r>
            <a:r>
              <a:rPr lang="en-US" dirty="0">
                <a:highlight>
                  <a:srgbClr val="FFFF00"/>
                </a:highlight>
              </a:rPr>
              <a:t>known </a:t>
            </a: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the box that </a:t>
            </a:r>
            <a:r>
              <a:rPr lang="en-US" dirty="0">
                <a:highlight>
                  <a:srgbClr val="FFFF00"/>
                </a:highlight>
              </a:rPr>
              <a:t>contained</a:t>
            </a:r>
            <a:r>
              <a:rPr lang="en-US" dirty="0"/>
              <a:t> the question, NAME OF CHILD, </a:t>
            </a:r>
          </a:p>
          <a:p>
            <a:pPr marL="0" indent="0">
              <a:buNone/>
            </a:pPr>
            <a:r>
              <a:rPr lang="en-US" dirty="0"/>
              <a:t>he </a:t>
            </a:r>
            <a:r>
              <a:rPr lang="en-US" dirty="0">
                <a:highlight>
                  <a:srgbClr val="FFFF00"/>
                </a:highlight>
              </a:rPr>
              <a:t>wrote</a:t>
            </a:r>
            <a:r>
              <a:rPr lang="en-US" dirty="0"/>
              <a:t>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33487113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Second, I’ll find the verbs…and divide the multiple verbs…</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that he </a:t>
            </a:r>
            <a:r>
              <a:rPr lang="en-US" dirty="0">
                <a:highlight>
                  <a:srgbClr val="FFFF00"/>
                </a:highlight>
              </a:rPr>
              <a:t>didn’t know </a:t>
            </a:r>
            <a:r>
              <a:rPr lang="en-US" dirty="0"/>
              <a:t>my sex for sure but that didn’t </a:t>
            </a:r>
            <a:r>
              <a:rPr lang="en-US" dirty="0">
                <a:highlight>
                  <a:srgbClr val="FFFF00"/>
                </a:highlight>
              </a:rPr>
              <a:t>matter</a:t>
            </a:r>
            <a:r>
              <a:rPr lang="en-US" dirty="0"/>
              <a:t>; </a:t>
            </a:r>
          </a:p>
          <a:p>
            <a:pPr marL="0" indent="0">
              <a:buNone/>
            </a:pPr>
            <a:r>
              <a:rPr lang="en-US" dirty="0"/>
              <a:t>he’d always </a:t>
            </a:r>
            <a:r>
              <a:rPr lang="en-US" dirty="0">
                <a:highlight>
                  <a:srgbClr val="FFFF00"/>
                </a:highlight>
              </a:rPr>
              <a:t>known </a:t>
            </a: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the box that </a:t>
            </a:r>
            <a:r>
              <a:rPr lang="en-US" dirty="0">
                <a:highlight>
                  <a:srgbClr val="FFFF00"/>
                </a:highlight>
              </a:rPr>
              <a:t>contained</a:t>
            </a:r>
            <a:r>
              <a:rPr lang="en-US" dirty="0"/>
              <a:t> the question, NAME OF CHILD, </a:t>
            </a:r>
          </a:p>
          <a:p>
            <a:pPr marL="0" indent="0">
              <a:buNone/>
            </a:pPr>
            <a:r>
              <a:rPr lang="en-US" dirty="0"/>
              <a:t>he </a:t>
            </a:r>
            <a:r>
              <a:rPr lang="en-US" dirty="0">
                <a:highlight>
                  <a:srgbClr val="FFFF00"/>
                </a:highlight>
              </a:rPr>
              <a:t>wrote</a:t>
            </a:r>
            <a:r>
              <a:rPr lang="en-US" dirty="0"/>
              <a:t>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26291457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85000" lnSpcReduction="10000"/>
          </a:bodyPr>
          <a:lstStyle/>
          <a:p>
            <a:pPr marL="0" indent="0">
              <a:buNone/>
            </a:pPr>
            <a:r>
              <a:rPr lang="en-US" dirty="0"/>
              <a:t>Second, I’ll find the verbs…and divide the multiple verbs…</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a:t>
            </a:r>
          </a:p>
          <a:p>
            <a:pPr marL="0" indent="0">
              <a:buNone/>
            </a:pPr>
            <a:r>
              <a:rPr lang="en-US" dirty="0"/>
              <a:t>that he </a:t>
            </a:r>
            <a:r>
              <a:rPr lang="en-US" dirty="0">
                <a:highlight>
                  <a:srgbClr val="FFFF00"/>
                </a:highlight>
              </a:rPr>
              <a:t>didn’t know </a:t>
            </a:r>
            <a:r>
              <a:rPr lang="en-US" dirty="0"/>
              <a:t>my sex for sure </a:t>
            </a:r>
          </a:p>
          <a:p>
            <a:pPr marL="0" indent="0">
              <a:buNone/>
            </a:pPr>
            <a:r>
              <a:rPr lang="en-US" dirty="0"/>
              <a:t>but that didn’t </a:t>
            </a:r>
            <a:r>
              <a:rPr lang="en-US" dirty="0">
                <a:highlight>
                  <a:srgbClr val="FFFF00"/>
                </a:highlight>
              </a:rPr>
              <a:t>matter</a:t>
            </a:r>
            <a:r>
              <a:rPr lang="en-US" dirty="0"/>
              <a:t>; </a:t>
            </a:r>
          </a:p>
          <a:p>
            <a:pPr marL="0" indent="0">
              <a:buNone/>
            </a:pPr>
            <a:r>
              <a:rPr lang="en-US" dirty="0"/>
              <a:t>he’d always </a:t>
            </a:r>
            <a:r>
              <a:rPr lang="en-US" dirty="0">
                <a:highlight>
                  <a:srgbClr val="FFFF00"/>
                </a:highlight>
              </a:rPr>
              <a:t>known </a:t>
            </a: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a:t>
            </a:r>
          </a:p>
          <a:p>
            <a:pPr marL="0" indent="0">
              <a:buNone/>
            </a:pPr>
            <a:r>
              <a:rPr lang="en-US" dirty="0"/>
              <a:t>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a:t>
            </a:r>
          </a:p>
          <a:p>
            <a:pPr marL="0" indent="0">
              <a:buNone/>
            </a:pPr>
            <a:r>
              <a:rPr lang="en-US" dirty="0"/>
              <a:t>the box that </a:t>
            </a:r>
            <a:r>
              <a:rPr lang="en-US" dirty="0">
                <a:highlight>
                  <a:srgbClr val="FFFF00"/>
                </a:highlight>
              </a:rPr>
              <a:t>contained</a:t>
            </a:r>
            <a:r>
              <a:rPr lang="en-US" dirty="0"/>
              <a:t> the question, </a:t>
            </a:r>
          </a:p>
          <a:p>
            <a:pPr marL="0" indent="0">
              <a:buNone/>
            </a:pPr>
            <a:r>
              <a:rPr lang="en-US" dirty="0"/>
              <a:t>NAME OF CHILD, </a:t>
            </a:r>
          </a:p>
          <a:p>
            <a:pPr marL="0" indent="0">
              <a:buNone/>
            </a:pPr>
            <a:r>
              <a:rPr lang="en-US" dirty="0"/>
              <a:t>he </a:t>
            </a:r>
            <a:r>
              <a:rPr lang="en-US" dirty="0">
                <a:highlight>
                  <a:srgbClr val="FFFF00"/>
                </a:highlight>
              </a:rPr>
              <a:t>wrote</a:t>
            </a:r>
            <a:r>
              <a:rPr lang="en-US" dirty="0"/>
              <a:t> with a quivering hand and in his best English cursive, </a:t>
            </a:r>
            <a:r>
              <a:rPr lang="en-US" dirty="0" err="1"/>
              <a:t>Nidal</a:t>
            </a:r>
            <a:r>
              <a:rPr lang="en-US" dirty="0"/>
              <a:t> </a:t>
            </a:r>
          </a:p>
          <a:p>
            <a:pPr marL="0" indent="0">
              <a:buNone/>
            </a:pPr>
            <a:r>
              <a:rPr lang="en-US" dirty="0"/>
              <a:t>(strife; struggle).” </a:t>
            </a:r>
          </a:p>
          <a:p>
            <a:pPr marL="0" indent="0">
              <a:buNone/>
            </a:pPr>
            <a:endParaRPr lang="en-US" dirty="0"/>
          </a:p>
        </p:txBody>
      </p:sp>
    </p:spTree>
    <p:extLst>
      <p:ext uri="{BB962C8B-B14F-4D97-AF65-F5344CB8AC3E}">
        <p14:creationId xmlns:p14="http://schemas.microsoft.com/office/powerpoint/2010/main" val="30453765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70000" lnSpcReduction="20000"/>
          </a:bodyPr>
          <a:lstStyle/>
          <a:p>
            <a:pPr marL="0" indent="0">
              <a:buNone/>
            </a:pPr>
            <a:r>
              <a:rPr lang="en-US" dirty="0"/>
              <a:t>Third, make sure I know the subject of each verb…</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a:t>
            </a:r>
          </a:p>
          <a:p>
            <a:pPr marL="0" indent="0">
              <a:buNone/>
            </a:pPr>
            <a:r>
              <a:rPr lang="en-US" dirty="0"/>
              <a:t>that he </a:t>
            </a:r>
            <a:r>
              <a:rPr lang="en-US" dirty="0">
                <a:highlight>
                  <a:srgbClr val="FFFF00"/>
                </a:highlight>
              </a:rPr>
              <a:t>didn’t know </a:t>
            </a:r>
            <a:r>
              <a:rPr lang="en-US" dirty="0"/>
              <a:t>my sex for sure </a:t>
            </a:r>
          </a:p>
          <a:p>
            <a:pPr marL="0" indent="0">
              <a:buNone/>
            </a:pPr>
            <a:r>
              <a:rPr lang="en-US" dirty="0"/>
              <a:t>but that didn’t </a:t>
            </a:r>
            <a:r>
              <a:rPr lang="en-US" dirty="0">
                <a:highlight>
                  <a:srgbClr val="FFFF00"/>
                </a:highlight>
              </a:rPr>
              <a:t>matter</a:t>
            </a:r>
            <a:r>
              <a:rPr lang="en-US" dirty="0"/>
              <a:t>; </a:t>
            </a:r>
          </a:p>
          <a:p>
            <a:pPr marL="0" indent="0">
              <a:buNone/>
            </a:pPr>
            <a:r>
              <a:rPr lang="en-US" dirty="0"/>
              <a:t>he’d always </a:t>
            </a:r>
            <a:r>
              <a:rPr lang="en-US" dirty="0">
                <a:highlight>
                  <a:srgbClr val="FFFF00"/>
                </a:highlight>
              </a:rPr>
              <a:t>known </a:t>
            </a:r>
          </a:p>
          <a:p>
            <a:pPr marL="0" indent="0">
              <a:buNone/>
            </a:pP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a:t>
            </a:r>
          </a:p>
          <a:p>
            <a:pPr marL="0" indent="0">
              <a:buNone/>
            </a:pPr>
            <a:r>
              <a:rPr lang="en-US" dirty="0"/>
              <a:t>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a:t>
            </a:r>
          </a:p>
          <a:p>
            <a:pPr marL="0" indent="0">
              <a:buNone/>
            </a:pPr>
            <a:r>
              <a:rPr lang="en-US" dirty="0"/>
              <a:t>the box that </a:t>
            </a:r>
            <a:r>
              <a:rPr lang="en-US" dirty="0">
                <a:highlight>
                  <a:srgbClr val="FFFF00"/>
                </a:highlight>
              </a:rPr>
              <a:t>contained</a:t>
            </a:r>
            <a:r>
              <a:rPr lang="en-US" dirty="0"/>
              <a:t> the question, </a:t>
            </a:r>
          </a:p>
          <a:p>
            <a:pPr marL="0" indent="0">
              <a:buNone/>
            </a:pPr>
            <a:r>
              <a:rPr lang="en-US" dirty="0"/>
              <a:t>NAME OF CHILD, </a:t>
            </a:r>
          </a:p>
          <a:p>
            <a:pPr marL="0" indent="0">
              <a:buNone/>
            </a:pPr>
            <a:r>
              <a:rPr lang="en-US" dirty="0"/>
              <a:t>he </a:t>
            </a:r>
            <a:r>
              <a:rPr lang="en-US" dirty="0">
                <a:highlight>
                  <a:srgbClr val="FFFF00"/>
                </a:highlight>
              </a:rPr>
              <a:t>wrote</a:t>
            </a:r>
            <a:r>
              <a:rPr lang="en-US" dirty="0"/>
              <a:t> with a quivering hand and in his best English cursive, </a:t>
            </a:r>
          </a:p>
          <a:p>
            <a:pPr marL="0" indent="0">
              <a:buNone/>
            </a:pPr>
            <a:r>
              <a:rPr lang="en-US" dirty="0" err="1"/>
              <a:t>Nidal</a:t>
            </a:r>
            <a:r>
              <a:rPr lang="en-US" dirty="0"/>
              <a:t> </a:t>
            </a:r>
          </a:p>
          <a:p>
            <a:pPr marL="0" indent="0">
              <a:buNone/>
            </a:pPr>
            <a:r>
              <a:rPr lang="en-US" dirty="0"/>
              <a:t>(strife;</a:t>
            </a:r>
          </a:p>
          <a:p>
            <a:pPr marL="0" indent="0">
              <a:buNone/>
            </a:pPr>
            <a:r>
              <a:rPr lang="en-US" dirty="0"/>
              <a:t> struggle).” </a:t>
            </a:r>
          </a:p>
          <a:p>
            <a:pPr marL="0" indent="0">
              <a:buNone/>
            </a:pPr>
            <a:endParaRPr lang="en-US" dirty="0"/>
          </a:p>
        </p:txBody>
      </p:sp>
    </p:spTree>
    <p:extLst>
      <p:ext uri="{BB962C8B-B14F-4D97-AF65-F5344CB8AC3E}">
        <p14:creationId xmlns:p14="http://schemas.microsoft.com/office/powerpoint/2010/main" val="42395765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763000" cy="4876800"/>
          </a:xfrm>
        </p:spPr>
        <p:txBody>
          <a:bodyPr>
            <a:normAutofit fontScale="77500" lnSpcReduction="20000"/>
          </a:bodyPr>
          <a:lstStyle/>
          <a:p>
            <a:pPr marL="0" indent="0">
              <a:buNone/>
            </a:pPr>
            <a:r>
              <a:rPr lang="en-US" dirty="0"/>
              <a:t>Third, make sure I know the subject of each verb…</a:t>
            </a:r>
          </a:p>
          <a:p>
            <a:pPr marL="0" indent="0">
              <a:buNone/>
            </a:pPr>
            <a:endParaRPr lang="en-US" dirty="0"/>
          </a:p>
          <a:p>
            <a:pPr marL="0" indent="0">
              <a:buNone/>
            </a:pPr>
            <a:r>
              <a:rPr lang="en-US" dirty="0"/>
              <a:t>“While [Baba was]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a:t>
            </a:r>
          </a:p>
          <a:p>
            <a:pPr marL="0" indent="0">
              <a:buNone/>
            </a:pPr>
            <a:r>
              <a:rPr lang="en-US" dirty="0"/>
              <a:t>that he [Baba] </a:t>
            </a:r>
            <a:r>
              <a:rPr lang="en-US" dirty="0">
                <a:highlight>
                  <a:srgbClr val="FFFF00"/>
                </a:highlight>
              </a:rPr>
              <a:t>didn’t know </a:t>
            </a:r>
            <a:r>
              <a:rPr lang="en-US" dirty="0"/>
              <a:t>my sex for sure </a:t>
            </a:r>
          </a:p>
          <a:p>
            <a:pPr marL="0" indent="0">
              <a:buNone/>
            </a:pPr>
            <a:r>
              <a:rPr lang="en-US" dirty="0"/>
              <a:t>but that [Baba’s not knowing my sex for sure] didn’t </a:t>
            </a:r>
            <a:r>
              <a:rPr lang="en-US" dirty="0">
                <a:highlight>
                  <a:srgbClr val="FFFF00"/>
                </a:highlight>
              </a:rPr>
              <a:t>matter</a:t>
            </a:r>
            <a:r>
              <a:rPr lang="en-US" dirty="0"/>
              <a:t>; </a:t>
            </a:r>
          </a:p>
          <a:p>
            <a:pPr marL="0" indent="0">
              <a:buNone/>
            </a:pPr>
            <a:r>
              <a:rPr lang="en-US" dirty="0"/>
              <a:t>he’d [</a:t>
            </a:r>
            <a:r>
              <a:rPr lang="en-US" dirty="0" err="1"/>
              <a:t>Baba’d</a:t>
            </a:r>
            <a:r>
              <a:rPr lang="en-US" dirty="0"/>
              <a:t>] always </a:t>
            </a:r>
            <a:r>
              <a:rPr lang="en-US" dirty="0">
                <a:highlight>
                  <a:srgbClr val="FFFF00"/>
                </a:highlight>
              </a:rPr>
              <a:t>known </a:t>
            </a:r>
          </a:p>
          <a:p>
            <a:pPr marL="0" indent="0">
              <a:buNone/>
            </a:pPr>
            <a:r>
              <a:rPr lang="en-US" dirty="0"/>
              <a:t>I </a:t>
            </a:r>
            <a:r>
              <a:rPr lang="en-US" dirty="0">
                <a:highlight>
                  <a:srgbClr val="FFFF00"/>
                </a:highlight>
              </a:rPr>
              <a:t>was</a:t>
            </a:r>
            <a:r>
              <a:rPr lang="en-US" dirty="0"/>
              <a:t> a boy, </a:t>
            </a:r>
          </a:p>
          <a:p>
            <a:pPr marL="0" indent="0">
              <a:buNone/>
            </a:pPr>
            <a:r>
              <a:rPr lang="en-US" dirty="0">
                <a:highlight>
                  <a:srgbClr val="FFFF00"/>
                </a:highlight>
              </a:rPr>
              <a:t>[Baba] had spoken </a:t>
            </a:r>
            <a:r>
              <a:rPr lang="en-US" dirty="0"/>
              <a:t>to me as a boy </a:t>
            </a:r>
          </a:p>
          <a:p>
            <a:pPr marL="0" indent="0">
              <a:buNone/>
            </a:pPr>
            <a:r>
              <a:rPr lang="en-US" dirty="0"/>
              <a:t>while I </a:t>
            </a:r>
            <a:r>
              <a:rPr lang="en-US" dirty="0">
                <a:highlight>
                  <a:srgbClr val="FFFF00"/>
                </a:highlight>
              </a:rPr>
              <a:t>was</a:t>
            </a:r>
            <a:r>
              <a:rPr lang="en-US" dirty="0"/>
              <a:t> in Mama, </a:t>
            </a:r>
          </a:p>
          <a:p>
            <a:pPr marL="0" indent="0">
              <a:buNone/>
            </a:pPr>
            <a:r>
              <a:rPr lang="en-US" dirty="0"/>
              <a:t>and as he [Baba] </a:t>
            </a:r>
            <a:r>
              <a:rPr lang="en-US" dirty="0">
                <a:highlight>
                  <a:srgbClr val="FFFF00"/>
                </a:highlight>
              </a:rPr>
              <a:t>approached</a:t>
            </a:r>
            <a:r>
              <a:rPr lang="en-US" dirty="0"/>
              <a:t> </a:t>
            </a:r>
          </a:p>
          <a:p>
            <a:pPr marL="0" indent="0">
              <a:buNone/>
            </a:pPr>
            <a:r>
              <a:rPr lang="en-US" dirty="0"/>
              <a:t>the box that </a:t>
            </a:r>
            <a:r>
              <a:rPr lang="en-US" dirty="0">
                <a:highlight>
                  <a:srgbClr val="FFFF00"/>
                </a:highlight>
              </a:rPr>
              <a:t>contained</a:t>
            </a:r>
            <a:r>
              <a:rPr lang="en-US" dirty="0"/>
              <a:t> the question, </a:t>
            </a:r>
          </a:p>
          <a:p>
            <a:pPr marL="0" indent="0">
              <a:buNone/>
            </a:pPr>
            <a:r>
              <a:rPr lang="en-US" dirty="0"/>
              <a:t>NAME OF CHILD, </a:t>
            </a:r>
          </a:p>
          <a:p>
            <a:pPr marL="0" indent="0">
              <a:buNone/>
            </a:pPr>
            <a:r>
              <a:rPr lang="en-US" dirty="0"/>
              <a:t>he [Baba] </a:t>
            </a:r>
            <a:r>
              <a:rPr lang="en-US" dirty="0">
                <a:highlight>
                  <a:srgbClr val="FFFF00"/>
                </a:highlight>
              </a:rPr>
              <a:t>wrote</a:t>
            </a:r>
            <a:r>
              <a:rPr lang="en-US" dirty="0"/>
              <a:t> with a quivering hand and in his best English cursive, </a:t>
            </a:r>
            <a:r>
              <a:rPr lang="en-US" dirty="0" err="1"/>
              <a:t>Nidal</a:t>
            </a:r>
            <a:r>
              <a:rPr lang="en-US" dirty="0"/>
              <a:t> </a:t>
            </a:r>
          </a:p>
          <a:p>
            <a:pPr marL="0" indent="0">
              <a:buNone/>
            </a:pPr>
            <a:r>
              <a:rPr lang="en-US" dirty="0"/>
              <a:t>(strife; </a:t>
            </a:r>
          </a:p>
          <a:p>
            <a:pPr marL="0" indent="0">
              <a:buNone/>
            </a:pPr>
            <a:r>
              <a:rPr lang="en-US" dirty="0"/>
              <a:t>struggle).” </a:t>
            </a:r>
          </a:p>
          <a:p>
            <a:pPr marL="0" indent="0">
              <a:buNone/>
            </a:pPr>
            <a:endParaRPr lang="en-US" dirty="0"/>
          </a:p>
        </p:txBody>
      </p:sp>
    </p:spTree>
    <p:extLst>
      <p:ext uri="{BB962C8B-B14F-4D97-AF65-F5344CB8AC3E}">
        <p14:creationId xmlns:p14="http://schemas.microsoft.com/office/powerpoint/2010/main" val="7739618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challenging sentences?</a:t>
            </a:r>
          </a:p>
        </p:txBody>
      </p:sp>
      <p:sp>
        <p:nvSpPr>
          <p:cNvPr id="3" name="Content Placeholder 2"/>
          <p:cNvSpPr>
            <a:spLocks noGrp="1"/>
          </p:cNvSpPr>
          <p:nvPr>
            <p:ph idx="1"/>
          </p:nvPr>
        </p:nvSpPr>
        <p:spPr/>
        <p:txBody>
          <a:bodyPr/>
          <a:lstStyle/>
          <a:p>
            <a:r>
              <a:rPr lang="en-US" dirty="0"/>
              <a:t>Particularly long sentences </a:t>
            </a:r>
          </a:p>
          <a:p>
            <a:r>
              <a:rPr lang="en-US" dirty="0"/>
              <a:t>Internal punctuation</a:t>
            </a:r>
          </a:p>
          <a:p>
            <a:r>
              <a:rPr lang="en-US" dirty="0"/>
              <a:t>Dependent clauses</a:t>
            </a:r>
          </a:p>
          <a:p>
            <a:r>
              <a:rPr lang="en-US" dirty="0"/>
              <a:t>Multiple phrases </a:t>
            </a:r>
          </a:p>
          <a:p>
            <a:r>
              <a:rPr lang="en-US" dirty="0"/>
              <a:t>Parentheticals</a:t>
            </a:r>
          </a:p>
          <a:p>
            <a:r>
              <a:rPr lang="en-US" dirty="0"/>
              <a:t>Passive voice</a:t>
            </a:r>
          </a:p>
          <a:p>
            <a:r>
              <a:rPr lang="en-US" dirty="0"/>
              <a:t>Etc.</a:t>
            </a:r>
          </a:p>
          <a:p>
            <a:endParaRPr lang="en-US" dirty="0"/>
          </a:p>
          <a:p>
            <a:r>
              <a:rPr lang="en-US" dirty="0"/>
              <a:t>Write a question for the sentences</a:t>
            </a:r>
          </a:p>
          <a:p>
            <a:r>
              <a:rPr lang="en-US" dirty="0"/>
              <a:t>Break the sentences down (punctuation, conjunctions, demonstrative pronouns, prepositions, etc.)</a:t>
            </a:r>
          </a:p>
          <a:p>
            <a:endParaRPr lang="en-US" dirty="0"/>
          </a:p>
        </p:txBody>
      </p:sp>
    </p:spTree>
    <p:extLst>
      <p:ext uri="{BB962C8B-B14F-4D97-AF65-F5344CB8AC3E}">
        <p14:creationId xmlns:p14="http://schemas.microsoft.com/office/powerpoint/2010/main" val="4375279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a:t>    Help with Cohesion</a:t>
            </a:r>
          </a:p>
        </p:txBody>
      </p:sp>
      <p:sp>
        <p:nvSpPr>
          <p:cNvPr id="3" name="Content Placeholder 2"/>
          <p:cNvSpPr>
            <a:spLocks noGrp="1"/>
          </p:cNvSpPr>
          <p:nvPr>
            <p:ph idx="1"/>
          </p:nvPr>
        </p:nvSpPr>
        <p:spPr>
          <a:xfrm>
            <a:off x="533400" y="1447800"/>
            <a:ext cx="7810500" cy="4114800"/>
          </a:xfrm>
        </p:spPr>
        <p:txBody>
          <a:bodyPr>
            <a:noAutofit/>
          </a:bodyPr>
          <a:lstStyle/>
          <a:p>
            <a:r>
              <a:rPr lang="en-US" sz="2200" b="0" dirty="0"/>
              <a:t>Texts can be hard because the relationships and connections may be unclear to readers</a:t>
            </a:r>
          </a:p>
          <a:p>
            <a:r>
              <a:rPr lang="en-US" sz="2200" i="1" dirty="0"/>
              <a:t>The killer whale tosses the penguin into the air and generally torments its prey before it eats it</a:t>
            </a:r>
          </a:p>
          <a:p>
            <a:r>
              <a:rPr lang="en-US" sz="2200" i="1" dirty="0"/>
              <a:t>The killer whale tosses the penguin into the air and generally torments the penguin before eating it.</a:t>
            </a:r>
          </a:p>
        </p:txBody>
      </p:sp>
    </p:spTree>
    <p:extLst>
      <p:ext uri="{BB962C8B-B14F-4D97-AF65-F5344CB8AC3E}">
        <p14:creationId xmlns:p14="http://schemas.microsoft.com/office/powerpoint/2010/main" val="35962033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41885517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a:t>
            </a:r>
            <a:r>
              <a:rPr lang="en-US" dirty="0">
                <a:solidFill>
                  <a:srgbClr val="FF0000"/>
                </a:solidFill>
              </a:rPr>
              <a:t>the nebula </a:t>
            </a:r>
            <a:r>
              <a:rPr lang="en-US" dirty="0"/>
              <a:t>continued to orbit the new Sun until </a:t>
            </a:r>
            <a:r>
              <a:rPr lang="en-US" dirty="0">
                <a:solidFill>
                  <a:srgbClr val="FF0000"/>
                </a:solidFill>
              </a:rPr>
              <a:t>it </a:t>
            </a:r>
            <a:r>
              <a:rPr lang="en-US" dirty="0"/>
              <a:t>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3668541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a:t>
            </a:r>
            <a:r>
              <a:rPr lang="en-US" dirty="0">
                <a:solidFill>
                  <a:srgbClr val="FFC000"/>
                </a:solidFill>
              </a:rPr>
              <a:t>the</a:t>
            </a:r>
            <a:r>
              <a:rPr lang="en-US" dirty="0"/>
              <a:t> </a:t>
            </a:r>
            <a:r>
              <a:rPr lang="en-US" dirty="0">
                <a:solidFill>
                  <a:srgbClr val="FFC000"/>
                </a:solidFill>
              </a:rPr>
              <a:t>new Sun </a:t>
            </a:r>
            <a:r>
              <a:rPr lang="en-US" dirty="0"/>
              <a:t>until it</a:t>
            </a:r>
            <a:r>
              <a:rPr lang="en-US" dirty="0">
                <a:solidFill>
                  <a:srgbClr val="FF0000"/>
                </a:solidFill>
              </a:rPr>
              <a:t> </a:t>
            </a:r>
            <a:r>
              <a:rPr lang="en-US" dirty="0"/>
              <a:t>formed a large flat ring around </a:t>
            </a:r>
            <a:r>
              <a:rPr lang="en-US" dirty="0">
                <a:solidFill>
                  <a:srgbClr val="FFC000"/>
                </a:solidFill>
              </a:rPr>
              <a:t>it. </a:t>
            </a:r>
            <a:r>
              <a:rPr lang="en-US" dirty="0"/>
              <a:t>Scientists call this ring a “protoplanetary disk.” The disk, or ring, was hottest where it was closest to </a:t>
            </a:r>
            <a:r>
              <a:rPr lang="en-US" dirty="0">
                <a:solidFill>
                  <a:srgbClr val="FFC000"/>
                </a:solidFill>
              </a:rPr>
              <a:t>the Sun, </a:t>
            </a:r>
            <a:r>
              <a:rPr lang="en-US" dirty="0"/>
              <a:t>and coolest at its outer edge. As the disk swirled around </a:t>
            </a:r>
            <a:r>
              <a:rPr lang="en-US" dirty="0">
                <a:solidFill>
                  <a:srgbClr val="FFC000"/>
                </a:solidFill>
              </a:rPr>
              <a:t>the Sun, the Sun’s </a:t>
            </a:r>
            <a:r>
              <a:rPr lang="en-US" dirty="0"/>
              <a:t>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3557993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4162</TotalTime>
  <Words>10767</Words>
  <Application>Microsoft Macintosh PowerPoint</Application>
  <PresentationFormat>On-screen Show (4:3)</PresentationFormat>
  <Paragraphs>1311</Paragraphs>
  <Slides>150</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150</vt:i4>
      </vt:variant>
    </vt:vector>
  </HeadingPairs>
  <TitlesOfParts>
    <vt:vector size="158" baseType="lpstr">
      <vt:lpstr>Arial</vt:lpstr>
      <vt:lpstr>Bradley Hand</vt:lpstr>
      <vt:lpstr>Calibri</vt:lpstr>
      <vt:lpstr>Times</vt:lpstr>
      <vt:lpstr>Times New Roman</vt:lpstr>
      <vt:lpstr>Verdana</vt:lpstr>
      <vt:lpstr>Wingdings</vt:lpstr>
      <vt:lpstr>Clarity</vt:lpstr>
      <vt:lpstr>PowerPoint Presentation</vt:lpstr>
      <vt:lpstr>PowerPoint Presentation</vt:lpstr>
      <vt:lpstr>PowerPoint Presentation</vt:lpstr>
      <vt:lpstr>Standards assign higher difficulty levels in grades 2-12</vt:lpstr>
      <vt:lpstr>Standards assign higher difficulty levels in grades 2-12</vt:lpstr>
      <vt:lpstr>PowerPoint Presentation</vt:lpstr>
      <vt:lpstr>PowerPoint Presentation</vt:lpstr>
      <vt:lpstr>PowerPoint Presentation</vt:lpstr>
      <vt:lpstr>No performance differences due to question types (skills)</vt:lpstr>
      <vt:lpstr>No performance differences due to question types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Scaffolding Challenging Text</vt:lpstr>
      <vt:lpstr>Build/Access Prior Knowledge </vt:lpstr>
      <vt:lpstr>Build/Access Prior Knowledge (cont.) </vt:lpstr>
      <vt:lpstr>Build/Access Prior Knowledge (cont.) </vt:lpstr>
      <vt:lpstr>Build/Access Prior Knowledge (cont.) </vt:lpstr>
      <vt:lpstr>PowerPoint Presentation</vt:lpstr>
      <vt:lpstr>Build/Access Prior Knowledge (cont.)</vt:lpstr>
      <vt:lpstr>Build/Access Prior Knowledge (cont.)</vt:lpstr>
      <vt:lpstr>Build/Access Prior Knowledge (cont.)</vt:lpstr>
      <vt:lpstr>PowerPoint Presentation</vt:lpstr>
      <vt:lpstr>PowerPoint Presentation</vt:lpstr>
      <vt:lpstr>Build/Access Prior Knowledge (cont.)</vt:lpstr>
      <vt:lpstr>Prior Knowledge Example</vt:lpstr>
      <vt:lpstr>Prior Knowledge</vt:lpstr>
      <vt:lpstr>Prior Knowledge</vt:lpstr>
      <vt:lpstr>Tell Vocabulary</vt:lpstr>
      <vt:lpstr>Which words do you teach?</vt:lpstr>
      <vt:lpstr>Which words do you teach?</vt:lpstr>
      <vt:lpstr>Which words would you teach?</vt:lpstr>
      <vt:lpstr>Which words would you teach?</vt:lpstr>
      <vt:lpstr>Which words would you teach?</vt:lpstr>
      <vt:lpstr>Vocabulary: Building the Lexicon</vt:lpstr>
      <vt:lpstr>Vocabulary: Building the Lexicon</vt:lpstr>
      <vt:lpstr>Vocabulary: Building the Lexicon</vt:lpstr>
      <vt:lpstr>Vocabulary: Morphology</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PowerPoint Presentation</vt:lpstr>
      <vt:lpstr>Vocabulary: Building the Lexicon</vt:lpstr>
      <vt:lpstr>Vocabulary: Sensitivity to meaning</vt:lpstr>
      <vt:lpstr>Common Prefixes</vt:lpstr>
      <vt:lpstr>Vocabulary: Morphology</vt:lpstr>
      <vt:lpstr>Common Prefixes</vt:lpstr>
      <vt:lpstr>Common Prefixes</vt:lpstr>
      <vt:lpstr>Common suffixes</vt:lpstr>
      <vt:lpstr>Common suffixes</vt:lpstr>
      <vt:lpstr>Vocabulary: Morphology</vt:lpstr>
      <vt:lpstr>Vocabulary: Morphology</vt:lpstr>
      <vt:lpstr>Vocabulary: Morphology</vt:lpstr>
      <vt:lpstr>Comprehending Sentences</vt:lpstr>
      <vt:lpstr>Sentence example</vt:lpstr>
      <vt:lpstr>Sentence example</vt:lpstr>
      <vt:lpstr>Sentence example</vt:lpstr>
      <vt:lpstr>Another example</vt:lpstr>
      <vt:lpstr>PowerPoint Presentation</vt:lpstr>
      <vt:lpstr>PowerPoint Presentation</vt:lpstr>
      <vt:lpstr>PowerPoint Presentation</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Identify challenging sentences?</vt:lpstr>
      <vt:lpstr>    Help with Cohesion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Guidelines for cohesion scaffolding </vt:lpstr>
      <vt:lpstr>Guide Use of Text Structure</vt:lpstr>
      <vt:lpstr>Text Structure</vt:lpstr>
      <vt:lpstr>Story Map</vt:lpstr>
      <vt:lpstr>Text Structure (cont.)</vt:lpstr>
      <vt:lpstr>Text Structure (cont.)</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instruction:</vt:lpstr>
      <vt:lpstr>Guide Tone Awareness</vt:lpstr>
      <vt:lpstr>PowerPoint Presentation</vt:lpstr>
      <vt:lpstr>PowerPoint Presentation</vt:lpstr>
      <vt:lpstr>Resources</vt:lpstr>
      <vt:lpstr>    Build Text Reading Fluency</vt:lpstr>
      <vt:lpstr>A Walk in the Desert</vt:lpstr>
      <vt:lpstr>A Walk in the Desert</vt:lpstr>
      <vt:lpstr>A Walk in the Desert</vt:lpstr>
      <vt:lpstr>A Walk in the Desert</vt:lpstr>
      <vt:lpstr>Provide Stair-step Texts</vt:lpstr>
      <vt:lpstr>Repetition</vt:lpstr>
      <vt:lpstr>Comprehension strategies</vt:lpstr>
      <vt:lpstr>Motivation</vt:lpstr>
      <vt:lpstr>The physical fitness metaphor</vt:lpstr>
      <vt:lpstr>PowerPoint Presentation</vt:lpstr>
      <vt:lpstr>Differentiation?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Challenging Text</dc:title>
  <dc:creator>Shanahan</dc:creator>
  <cp:lastModifiedBy>Shanahan, Timothy E</cp:lastModifiedBy>
  <cp:revision>192</cp:revision>
  <dcterms:created xsi:type="dcterms:W3CDTF">2012-06-17T22:50:28Z</dcterms:created>
  <dcterms:modified xsi:type="dcterms:W3CDTF">2019-11-22T02:12:45Z</dcterms:modified>
</cp:coreProperties>
</file>